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eorgia Pro" charset="1" panose="02040502050405020303"/>
      <p:regular r:id="rId10"/>
    </p:embeddedFont>
    <p:embeddedFont>
      <p:font typeface="Georgia Pro Bold" charset="1" panose="02040802050405020203"/>
      <p:regular r:id="rId11"/>
    </p:embeddedFont>
    <p:embeddedFont>
      <p:font typeface="Georgia Pro Italics" charset="1" panose="02040502050405090303"/>
      <p:regular r:id="rId12"/>
    </p:embeddedFont>
    <p:embeddedFont>
      <p:font typeface="Georgia Pro Bold Italics" charset="1" panose="02040802050405090203"/>
      <p:regular r:id="rId13"/>
    </p:embeddedFont>
    <p:embeddedFont>
      <p:font typeface="Georgia Pro Light" charset="1" panose="02040302050405020303"/>
      <p:regular r:id="rId14"/>
    </p:embeddedFont>
    <p:embeddedFont>
      <p:font typeface="Georgia Pro Light Italics" charset="1" panose="02040302050405090303"/>
      <p:regular r:id="rId15"/>
    </p:embeddedFont>
    <p:embeddedFont>
      <p:font typeface="Georgia Pro Heavy" charset="1" panose="02040A02050405020203"/>
      <p:regular r:id="rId16"/>
    </p:embeddedFont>
    <p:embeddedFont>
      <p:font typeface="Georgia Pro Heavy Italics" charset="1" panose="02040A020504050902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820400"/>
          </a:xfrm>
          <a:custGeom>
            <a:avLst/>
            <a:gdLst/>
            <a:ahLst/>
            <a:cxnLst/>
            <a:rect r="r" b="b" t="t" l="l"/>
            <a:pathLst>
              <a:path h="10820400" w="18288000">
                <a:moveTo>
                  <a:pt x="0" y="0"/>
                </a:moveTo>
                <a:lnTo>
                  <a:pt x="18288000" y="0"/>
                </a:lnTo>
                <a:lnTo>
                  <a:pt x="18288000" y="10820400"/>
                </a:lnTo>
                <a:lnTo>
                  <a:pt x="0" y="10820400"/>
                </a:lnTo>
                <a:lnTo>
                  <a:pt x="0" y="0"/>
                </a:lnTo>
                <a:close/>
              </a:path>
            </a:pathLst>
          </a:custGeom>
          <a:blipFill>
            <a:blip r:embed="rId2"/>
            <a:stretch>
              <a:fillRect l="0" t="0" r="0" b="0"/>
            </a:stretch>
          </a:blipFill>
        </p:spPr>
      </p:sp>
      <p:sp>
        <p:nvSpPr>
          <p:cNvPr name="TextBox 3" id="3"/>
          <p:cNvSpPr txBox="true"/>
          <p:nvPr/>
        </p:nvSpPr>
        <p:spPr>
          <a:xfrm rot="0">
            <a:off x="1028700" y="6179646"/>
            <a:ext cx="11014075" cy="3207386"/>
          </a:xfrm>
          <a:prstGeom prst="rect">
            <a:avLst/>
          </a:prstGeom>
        </p:spPr>
        <p:txBody>
          <a:bodyPr anchor="t" rtlCol="false" tIns="0" lIns="0" bIns="0" rIns="0">
            <a:spAutoFit/>
          </a:bodyPr>
          <a:lstStyle/>
          <a:p>
            <a:pPr algn="ctr">
              <a:lnSpc>
                <a:spcPts val="8539"/>
              </a:lnSpc>
            </a:pPr>
            <a:r>
              <a:rPr lang="en-US" sz="6099">
                <a:solidFill>
                  <a:srgbClr val="FFFFFF"/>
                </a:solidFill>
                <a:latin typeface="Georgia Pro Bold"/>
              </a:rPr>
              <a:t>Support Resources for </a:t>
            </a:r>
          </a:p>
          <a:p>
            <a:pPr algn="ctr">
              <a:lnSpc>
                <a:spcPts val="8539"/>
              </a:lnSpc>
            </a:pPr>
            <a:r>
              <a:rPr lang="en-US" sz="6099">
                <a:solidFill>
                  <a:srgbClr val="FFFFFF"/>
                </a:solidFill>
                <a:latin typeface="Georgia Pro Bold"/>
              </a:rPr>
              <a:t>Epilepsy and Mental Health</a:t>
            </a:r>
          </a:p>
          <a:p>
            <a:pPr algn="ctr">
              <a:lnSpc>
                <a:spcPts val="853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4095" y="636270"/>
            <a:ext cx="9111284" cy="8749835"/>
          </a:xfrm>
          <a:custGeom>
            <a:avLst/>
            <a:gdLst/>
            <a:ahLst/>
            <a:cxnLst/>
            <a:rect r="r" b="b" t="t" l="l"/>
            <a:pathLst>
              <a:path h="8749835" w="9111284">
                <a:moveTo>
                  <a:pt x="0" y="0"/>
                </a:moveTo>
                <a:lnTo>
                  <a:pt x="9111285" y="0"/>
                </a:lnTo>
                <a:lnTo>
                  <a:pt x="9111285" y="8749835"/>
                </a:lnTo>
                <a:lnTo>
                  <a:pt x="0" y="8749835"/>
                </a:lnTo>
                <a:lnTo>
                  <a:pt x="0" y="0"/>
                </a:lnTo>
                <a:close/>
              </a:path>
            </a:pathLst>
          </a:custGeom>
          <a:blipFill>
            <a:blip r:embed="rId2"/>
            <a:stretch>
              <a:fillRect l="-22024" t="0" r="-22024" b="0"/>
            </a:stretch>
          </a:blipFill>
        </p:spPr>
      </p:sp>
      <p:sp>
        <p:nvSpPr>
          <p:cNvPr name="TextBox 3" id="3"/>
          <p:cNvSpPr txBox="true"/>
          <p:nvPr/>
        </p:nvSpPr>
        <p:spPr>
          <a:xfrm rot="0">
            <a:off x="10539316" y="795328"/>
            <a:ext cx="6305246" cy="7741919"/>
          </a:xfrm>
          <a:prstGeom prst="rect">
            <a:avLst/>
          </a:prstGeom>
        </p:spPr>
        <p:txBody>
          <a:bodyPr anchor="t" rtlCol="false" tIns="0" lIns="0" bIns="0" rIns="0">
            <a:spAutoFit/>
          </a:bodyPr>
          <a:lstStyle/>
          <a:p>
            <a:pPr>
              <a:lnSpc>
                <a:spcPts val="5740"/>
              </a:lnSpc>
            </a:pPr>
            <a:r>
              <a:rPr lang="en-US" sz="4100">
                <a:solidFill>
                  <a:srgbClr val="000000"/>
                </a:solidFill>
                <a:latin typeface="Georgia Pro"/>
              </a:rPr>
              <a:t>Anxiety and other mood disorders are also frequently reported by people with epilepsy. As a result, it is crucial to educate the community, provide resources, and advocate for better mental health policies and services for people with epilepsy.</a:t>
            </a:r>
          </a:p>
          <a:p>
            <a:pPr>
              <a:lnSpc>
                <a:spcPts val="3920"/>
              </a:lnSpc>
            </a:pP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21520" y="804853"/>
            <a:ext cx="16023042" cy="7831454"/>
          </a:xfrm>
          <a:prstGeom prst="rect">
            <a:avLst/>
          </a:prstGeom>
        </p:spPr>
        <p:txBody>
          <a:bodyPr anchor="t" rtlCol="false" tIns="0" lIns="0" bIns="0" rIns="0">
            <a:spAutoFit/>
          </a:bodyPr>
          <a:lstStyle/>
          <a:p>
            <a:pPr>
              <a:lnSpc>
                <a:spcPts val="5319"/>
              </a:lnSpc>
            </a:pPr>
            <a:r>
              <a:rPr lang="en-US" sz="3799">
                <a:solidFill>
                  <a:srgbClr val="661A5E"/>
                </a:solidFill>
                <a:latin typeface="Georgia Pro Bold"/>
              </a:rPr>
              <a:t>Wellness and Resource</a:t>
            </a:r>
          </a:p>
          <a:p>
            <a:pPr>
              <a:lnSpc>
                <a:spcPts val="5319"/>
              </a:lnSpc>
            </a:pPr>
            <a:r>
              <a:rPr lang="en-US" sz="3799">
                <a:solidFill>
                  <a:srgbClr val="000000"/>
                </a:solidFill>
                <a:latin typeface="Georgia Pro"/>
              </a:rPr>
              <a:t> </a:t>
            </a:r>
          </a:p>
          <a:p>
            <a:pPr>
              <a:lnSpc>
                <a:spcPts val="5319"/>
              </a:lnSpc>
            </a:pPr>
            <a:r>
              <a:rPr lang="en-US" sz="3799">
                <a:solidFill>
                  <a:srgbClr val="000000"/>
                </a:solidFill>
                <a:latin typeface="Georgia Pro"/>
              </a:rPr>
              <a:t>Wellness and resources for managing epilepsy are vital for individuals living with this neurological condition. Achieving wellness involves a holistic approach that encompasses physical, emotional, and social well-being. This includes adhering to prescribed medications, maintaining a balanced diet, getting regular exercise, and managing stress through relaxation techniques. Additionally, joining support groups or seeking counseling can address emotional well-being. Access to resources, such as epilepsy clinics, educational materials, and online communities, is crucial for staying informed and connected. </a:t>
            </a:r>
          </a:p>
          <a:p>
            <a:pPr>
              <a:lnSpc>
                <a:spcPts val="3920"/>
              </a:lnSpc>
            </a:pP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21520" y="804853"/>
            <a:ext cx="16023042" cy="7990205"/>
          </a:xfrm>
          <a:prstGeom prst="rect">
            <a:avLst/>
          </a:prstGeom>
        </p:spPr>
        <p:txBody>
          <a:bodyPr anchor="t" rtlCol="false" tIns="0" lIns="0" bIns="0" rIns="0">
            <a:spAutoFit/>
          </a:bodyPr>
          <a:lstStyle/>
          <a:p>
            <a:pPr>
              <a:lnSpc>
                <a:spcPts val="5319"/>
              </a:lnSpc>
            </a:pPr>
            <a:r>
              <a:rPr lang="en-US" sz="3799">
                <a:solidFill>
                  <a:srgbClr val="661A5E"/>
                </a:solidFill>
                <a:latin typeface="Georgia Pro Bold"/>
              </a:rPr>
              <a:t>Chronic Disease Self-Management Program</a:t>
            </a:r>
          </a:p>
          <a:p>
            <a:pPr>
              <a:lnSpc>
                <a:spcPts val="5319"/>
              </a:lnSpc>
            </a:pPr>
          </a:p>
          <a:p>
            <a:pPr>
              <a:lnSpc>
                <a:spcPts val="5319"/>
              </a:lnSpc>
            </a:pPr>
            <a:r>
              <a:rPr lang="en-US" sz="3799">
                <a:solidFill>
                  <a:srgbClr val="000000"/>
                </a:solidFill>
                <a:latin typeface="Georgia Pro"/>
              </a:rPr>
              <a:t>The Chronic Disease Self-Management Program (CDSMP) is a comprehensive and evidence-based initiative designed to empower individuals living with chronic health conditions. </a:t>
            </a:r>
          </a:p>
          <a:p>
            <a:pPr>
              <a:lnSpc>
                <a:spcPts val="5319"/>
              </a:lnSpc>
            </a:pPr>
          </a:p>
          <a:p>
            <a:pPr>
              <a:lnSpc>
                <a:spcPts val="5319"/>
              </a:lnSpc>
            </a:pPr>
            <a:r>
              <a:rPr lang="en-US" sz="3799">
                <a:solidFill>
                  <a:srgbClr val="000000"/>
                </a:solidFill>
                <a:latin typeface="Georgia Pro"/>
              </a:rPr>
              <a:t>Developed by Stanford University, this program provides participants with essential tools and knowledge to take control of their health and improve their overall well-being. Through a series of interactive workshops, CDSMP equips participants with self-management skills, including effective communication, symptom management, nutrition, exercise, and medication management</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04853"/>
            <a:ext cx="15815862" cy="6656705"/>
          </a:xfrm>
          <a:prstGeom prst="rect">
            <a:avLst/>
          </a:prstGeom>
        </p:spPr>
        <p:txBody>
          <a:bodyPr anchor="t" rtlCol="false" tIns="0" lIns="0" bIns="0" rIns="0">
            <a:spAutoFit/>
          </a:bodyPr>
          <a:lstStyle/>
          <a:p>
            <a:pPr>
              <a:lnSpc>
                <a:spcPts val="5320"/>
              </a:lnSpc>
            </a:pPr>
            <a:r>
              <a:rPr lang="en-US" sz="3800">
                <a:solidFill>
                  <a:srgbClr val="661A5E"/>
                </a:solidFill>
                <a:latin typeface="Georgia Pro Bold"/>
              </a:rPr>
              <a:t>Managing Epilepsy </a:t>
            </a:r>
          </a:p>
          <a:p>
            <a:pPr>
              <a:lnSpc>
                <a:spcPts val="5320"/>
              </a:lnSpc>
            </a:pPr>
          </a:p>
          <a:p>
            <a:pPr>
              <a:lnSpc>
                <a:spcPts val="5320"/>
              </a:lnSpc>
            </a:pPr>
            <a:r>
              <a:rPr lang="en-US" sz="3800">
                <a:solidFill>
                  <a:srgbClr val="000000"/>
                </a:solidFill>
                <a:latin typeface="Georgia Pro"/>
              </a:rPr>
              <a:t>Managing epilepsy involves a diligent and multifaceted approach to effectively handle this neurological disorder. People with epilepsy, under the guidance of healthcare professionals, must employ a combination of strategies for seizure control. This typically includes adhering to prescribed medications, maintaining a consistent sleep schedule, managing stress, and avoiding known triggers. Lifestyle adjustments, such as monitoring nutrition and exercise, are essential. </a:t>
            </a:r>
          </a:p>
          <a:p>
            <a:pPr>
              <a:lnSpc>
                <a:spcPts val="5320"/>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04853"/>
            <a:ext cx="15815862" cy="5989955"/>
          </a:xfrm>
          <a:prstGeom prst="rect">
            <a:avLst/>
          </a:prstGeom>
        </p:spPr>
        <p:txBody>
          <a:bodyPr anchor="t" rtlCol="false" tIns="0" lIns="0" bIns="0" rIns="0">
            <a:spAutoFit/>
          </a:bodyPr>
          <a:lstStyle/>
          <a:p>
            <a:pPr>
              <a:lnSpc>
                <a:spcPts val="5320"/>
              </a:lnSpc>
            </a:pPr>
            <a:r>
              <a:rPr lang="en-US" sz="3800">
                <a:solidFill>
                  <a:srgbClr val="661A5E"/>
                </a:solidFill>
                <a:latin typeface="Georgia Pro Bold"/>
              </a:rPr>
              <a:t>Support groups</a:t>
            </a:r>
          </a:p>
          <a:p>
            <a:pPr>
              <a:lnSpc>
                <a:spcPts val="5320"/>
              </a:lnSpc>
            </a:pPr>
          </a:p>
          <a:p>
            <a:pPr>
              <a:lnSpc>
                <a:spcPts val="5320"/>
              </a:lnSpc>
            </a:pPr>
            <a:r>
              <a:rPr lang="en-US" sz="3800">
                <a:solidFill>
                  <a:srgbClr val="1A1A19"/>
                </a:solidFill>
                <a:latin typeface="Georgia Pro"/>
              </a:rPr>
              <a:t>Support groups are structured gatherings where individuals facing common challenges or experiences come together to provide and receive emotional support, share information, and foster a sense of community. These groups can address various issues, such as health conditions, addictions, grief, or personal struggles. Members often share their stories, offer advice, and empathize with one another, creating a safe and non-judgmental environment for personal growth and healing</a:t>
            </a:r>
            <a:r>
              <a:rPr lang="en-US" sz="3800">
                <a:solidFill>
                  <a:srgbClr val="661A5E"/>
                </a:solidFill>
                <a:latin typeface="Georgia Pro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DAFzACqu5Jk</dc:identifier>
  <dcterms:modified xsi:type="dcterms:W3CDTF">2011-08-01T06:04:30Z</dcterms:modified>
  <cp:revision>1</cp:revision>
  <dc:title>Add a subheading</dc:title>
</cp:coreProperties>
</file>