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1402" r:id="rId2"/>
    <p:sldId id="1401" r:id="rId3"/>
    <p:sldId id="1405" r:id="rId4"/>
    <p:sldId id="1404" r:id="rId5"/>
    <p:sldId id="1406" r:id="rId6"/>
    <p:sldId id="1419" r:id="rId7"/>
    <p:sldId id="1407" r:id="rId8"/>
    <p:sldId id="1408" r:id="rId9"/>
    <p:sldId id="1411" r:id="rId10"/>
    <p:sldId id="1409" r:id="rId11"/>
    <p:sldId id="1412" r:id="rId12"/>
    <p:sldId id="1413" r:id="rId13"/>
    <p:sldId id="1414" r:id="rId14"/>
    <p:sldId id="1415" r:id="rId15"/>
    <p:sldId id="1416" r:id="rId16"/>
    <p:sldId id="1417" r:id="rId17"/>
    <p:sldId id="1418" r:id="rId18"/>
    <p:sldId id="1420" r:id="rId19"/>
    <p:sldId id="1421" r:id="rId20"/>
    <p:sldId id="1423" r:id="rId21"/>
    <p:sldId id="1432" r:id="rId22"/>
    <p:sldId id="1425" r:id="rId23"/>
    <p:sldId id="1427" r:id="rId24"/>
    <p:sldId id="1428" r:id="rId25"/>
    <p:sldId id="1429" r:id="rId26"/>
    <p:sldId id="1422" r:id="rId27"/>
    <p:sldId id="1430" r:id="rId28"/>
    <p:sldId id="1431" r:id="rId29"/>
    <p:sldId id="1434" r:id="rId30"/>
    <p:sldId id="1433" r:id="rId31"/>
    <p:sldId id="1438" r:id="rId32"/>
    <p:sldId id="1436" r:id="rId33"/>
    <p:sldId id="1437" r:id="rId34"/>
    <p:sldId id="1439" r:id="rId35"/>
    <p:sldId id="1440" r:id="rId36"/>
    <p:sldId id="1441" r:id="rId37"/>
    <p:sldId id="1442" r:id="rId38"/>
    <p:sldId id="1443" r:id="rId39"/>
    <p:sldId id="1444" r:id="rId40"/>
    <p:sldId id="144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1C75BC"/>
    <a:srgbClr val="C6D6E2"/>
    <a:srgbClr val="F3F8FC"/>
    <a:srgbClr val="1D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7" d="100"/>
          <a:sy n="87" d="100"/>
        </p:scale>
        <p:origin x="528" y="58"/>
      </p:cViewPr>
      <p:guideLst>
        <p:guide orient="horz" pos="2160"/>
        <p:guide pos="3840"/>
      </p:guideLst>
    </p:cSldViewPr>
  </p:slideViewPr>
  <p:notesTextViewPr>
    <p:cViewPr>
      <p:scale>
        <a:sx n="1" d="1"/>
        <a:sy n="1" d="1"/>
      </p:scale>
      <p:origin x="0" y="0"/>
    </p:cViewPr>
  </p:notesTextViewPr>
  <p:notesViewPr>
    <p:cSldViewPr snapToGrid="0" showGuides="1">
      <p:cViewPr varScale="1">
        <p:scale>
          <a:sx n="62" d="100"/>
          <a:sy n="62"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435260142972"/>
          <c:y val="0.2001173698696955"/>
          <c:w val="0.68728992093926056"/>
          <c:h val="0.63225668071911367"/>
        </c:manualLayout>
      </c:layout>
      <c:doughnutChart>
        <c:varyColors val="1"/>
        <c:dLbls>
          <c:showLegendKey val="0"/>
          <c:showVal val="0"/>
          <c:showCatName val="0"/>
          <c:showSerName val="0"/>
          <c:showPercent val="0"/>
          <c:showBubbleSize val="0"/>
          <c:showLeaderLines val="0"/>
        </c:dLbls>
        <c:firstSliceAng val="0"/>
        <c:holeSize val="5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435260142972"/>
          <c:y val="0.2001173698696955"/>
          <c:w val="0.68728992093926056"/>
          <c:h val="0.63225668071911367"/>
        </c:manualLayout>
      </c:layout>
      <c:doughnutChart>
        <c:varyColors val="1"/>
        <c:dLbls>
          <c:showLegendKey val="0"/>
          <c:showVal val="0"/>
          <c:showCatName val="0"/>
          <c:showSerName val="0"/>
          <c:showPercent val="0"/>
          <c:showBubbleSize val="0"/>
          <c:showLeaderLines val="0"/>
        </c:dLbls>
        <c:firstSliceAng val="0"/>
        <c:holeSize val="5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0ED29-F678-4C46-9784-90BFB76AF783}"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C0E942E0-5423-44B7-931F-2443B17E892D}">
      <dgm:prSet custT="1"/>
      <dgm:spPr/>
      <dgm:t>
        <a:bodyPr/>
        <a:lstStyle/>
        <a:p>
          <a:pPr rtl="0"/>
          <a:r>
            <a:rPr lang="en-GB" sz="2000" b="0" dirty="0" smtClean="0"/>
            <a:t>Knowing your audience is crucial for any brand, including those in the healthcare industry.</a:t>
          </a:r>
          <a:endParaRPr lang="en-IN" sz="2000" b="0" dirty="0"/>
        </a:p>
      </dgm:t>
    </dgm:pt>
    <dgm:pt modelId="{93E5AFD6-7717-4D3A-9E15-1BC31AD6B40D}" type="parTrans" cxnId="{7134C96A-F077-48C4-97E5-A255A74FB7A6}">
      <dgm:prSet/>
      <dgm:spPr/>
      <dgm:t>
        <a:bodyPr/>
        <a:lstStyle/>
        <a:p>
          <a:endParaRPr lang="en-US"/>
        </a:p>
      </dgm:t>
    </dgm:pt>
    <dgm:pt modelId="{978D2CA4-82B2-4715-87DE-82E487F588CB}" type="sibTrans" cxnId="{7134C96A-F077-48C4-97E5-A255A74FB7A6}">
      <dgm:prSet/>
      <dgm:spPr/>
      <dgm:t>
        <a:bodyPr/>
        <a:lstStyle/>
        <a:p>
          <a:endParaRPr lang="en-US"/>
        </a:p>
      </dgm:t>
    </dgm:pt>
    <dgm:pt modelId="{D5541FDE-63F5-4645-A962-548C7AE68162}">
      <dgm:prSet custT="1"/>
      <dgm:spPr/>
      <dgm:t>
        <a:bodyPr/>
        <a:lstStyle/>
        <a:p>
          <a:pPr rtl="0"/>
          <a:r>
            <a:rPr lang="en-GB" sz="2000" b="0" dirty="0" smtClean="0"/>
            <a:t>Understanding the demographics, preferences, and needs of your target audience allows you to tailor your messaging, services, and overall brand strategy to better meet their expectations. </a:t>
          </a:r>
          <a:endParaRPr lang="en-IN" sz="2000" b="0" dirty="0"/>
        </a:p>
      </dgm:t>
    </dgm:pt>
    <dgm:pt modelId="{9F8CD334-5B2F-4F8A-B88B-4D65BEC9E4E5}" type="parTrans" cxnId="{372ADF3C-3A01-4EDE-AFC6-154CCACCD150}">
      <dgm:prSet/>
      <dgm:spPr/>
      <dgm:t>
        <a:bodyPr/>
        <a:lstStyle/>
        <a:p>
          <a:endParaRPr lang="en-US"/>
        </a:p>
      </dgm:t>
    </dgm:pt>
    <dgm:pt modelId="{28F51D80-4BB5-4C5E-BD28-953A1EFCE557}" type="sibTrans" cxnId="{372ADF3C-3A01-4EDE-AFC6-154CCACCD150}">
      <dgm:prSet/>
      <dgm:spPr/>
      <dgm:t>
        <a:bodyPr/>
        <a:lstStyle/>
        <a:p>
          <a:endParaRPr lang="en-US"/>
        </a:p>
      </dgm:t>
    </dgm:pt>
    <dgm:pt modelId="{02CF3719-5DEE-4F06-9A10-FC03B71E9FDB}" type="pres">
      <dgm:prSet presAssocID="{8B90ED29-F678-4C46-9784-90BFB76AF783}" presName="composite" presStyleCnt="0">
        <dgm:presLayoutVars>
          <dgm:chMax val="5"/>
          <dgm:dir/>
          <dgm:resizeHandles val="exact"/>
        </dgm:presLayoutVars>
      </dgm:prSet>
      <dgm:spPr/>
      <dgm:t>
        <a:bodyPr/>
        <a:lstStyle/>
        <a:p>
          <a:endParaRPr lang="en-US"/>
        </a:p>
      </dgm:t>
    </dgm:pt>
    <dgm:pt modelId="{D50EB33D-9FA8-49F0-BB10-2C1BA5085F93}" type="pres">
      <dgm:prSet presAssocID="{C0E942E0-5423-44B7-931F-2443B17E892D}" presName="circle1" presStyleLbl="lnNode1" presStyleIdx="0" presStyleCnt="2" custLinFactX="-92302" custLinFactNeighborX="-100000" custLinFactNeighborY="-66217"/>
      <dgm:spPr/>
    </dgm:pt>
    <dgm:pt modelId="{6378D5D6-ABCC-4572-BFB7-0837E297E010}" type="pres">
      <dgm:prSet presAssocID="{C0E942E0-5423-44B7-931F-2443B17E892D}" presName="text1" presStyleLbl="revTx" presStyleIdx="0" presStyleCnt="2" custScaleX="153547" custScaleY="112148" custLinFactX="-15341" custLinFactNeighborX="-100000" custLinFactNeighborY="-19844">
        <dgm:presLayoutVars>
          <dgm:bulletEnabled val="1"/>
        </dgm:presLayoutVars>
      </dgm:prSet>
      <dgm:spPr/>
      <dgm:t>
        <a:bodyPr/>
        <a:lstStyle/>
        <a:p>
          <a:endParaRPr lang="en-US"/>
        </a:p>
      </dgm:t>
    </dgm:pt>
    <dgm:pt modelId="{1C0E8C57-075B-46CB-89E8-47C126696608}" type="pres">
      <dgm:prSet presAssocID="{C0E942E0-5423-44B7-931F-2443B17E892D}" presName="line1" presStyleLbl="callout" presStyleIdx="0" presStyleCnt="4" custLinFactX="-258995" custLinFactY="-511250" custLinFactNeighborX="-300000" custLinFactNeighborY="-600000"/>
      <dgm:spPr/>
    </dgm:pt>
    <dgm:pt modelId="{4D41A9B9-CBF8-4750-AFFB-29E12E235FAA}" type="pres">
      <dgm:prSet presAssocID="{C0E942E0-5423-44B7-931F-2443B17E892D}" presName="d1" presStyleLbl="callout" presStyleIdx="1" presStyleCnt="4" custScaleX="37343" custScaleY="55374" custLinFactNeighborX="-98879" custLinFactNeighborY="-37385"/>
      <dgm:spPr/>
    </dgm:pt>
    <dgm:pt modelId="{C2BA338B-6DB6-4C17-A110-518ADDA59B45}" type="pres">
      <dgm:prSet presAssocID="{D5541FDE-63F5-4645-A962-548C7AE68162}" presName="circle2" presStyleLbl="lnNode1" presStyleIdx="1" presStyleCnt="2" custScaleX="43642" custScaleY="42402" custLinFactNeighborX="-62640" custLinFactNeighborY="-23698"/>
      <dgm:spPr>
        <a:ln>
          <a:solidFill>
            <a:srgbClr val="FFFF00"/>
          </a:solidFill>
        </a:ln>
      </dgm:spPr>
    </dgm:pt>
    <dgm:pt modelId="{7BF2C9CE-FDDD-465A-8104-2EC43CBE6DF4}" type="pres">
      <dgm:prSet presAssocID="{D5541FDE-63F5-4645-A962-548C7AE68162}" presName="text2" presStyleLbl="revTx" presStyleIdx="1" presStyleCnt="2" custScaleX="214947" custLinFactNeighborX="-87960" custLinFactNeighborY="11504">
        <dgm:presLayoutVars>
          <dgm:bulletEnabled val="1"/>
        </dgm:presLayoutVars>
      </dgm:prSet>
      <dgm:spPr/>
      <dgm:t>
        <a:bodyPr/>
        <a:lstStyle/>
        <a:p>
          <a:endParaRPr lang="en-US"/>
        </a:p>
      </dgm:t>
    </dgm:pt>
    <dgm:pt modelId="{EE155C3F-04C1-4684-9B9E-D4921FD8ADE8}" type="pres">
      <dgm:prSet presAssocID="{D5541FDE-63F5-4645-A962-548C7AE68162}" presName="line2" presStyleLbl="callout" presStyleIdx="2" presStyleCnt="4" custLinFactX="-259686" custLinFactY="-511250" custLinFactNeighborX="-300000" custLinFactNeighborY="-600000"/>
      <dgm:spPr/>
    </dgm:pt>
    <dgm:pt modelId="{BED90A72-0D59-45A1-854D-FC1A27BDEB3F}" type="pres">
      <dgm:prSet presAssocID="{D5541FDE-63F5-4645-A962-548C7AE68162}" presName="d2" presStyleLbl="callout" presStyleIdx="3" presStyleCnt="4" custScaleX="45770" custScaleY="33782" custLinFactX="-100000" custLinFactNeighborX="-102744" custLinFactNeighborY="-55392"/>
      <dgm:spPr/>
    </dgm:pt>
  </dgm:ptLst>
  <dgm:cxnLst>
    <dgm:cxn modelId="{11023E0D-B125-475C-9AD2-9A7D94101521}" type="presOf" srcId="{C0E942E0-5423-44B7-931F-2443B17E892D}" destId="{6378D5D6-ABCC-4572-BFB7-0837E297E010}" srcOrd="0" destOrd="0" presId="urn:microsoft.com/office/officeart/2005/8/layout/target1"/>
    <dgm:cxn modelId="{7134C96A-F077-48C4-97E5-A255A74FB7A6}" srcId="{8B90ED29-F678-4C46-9784-90BFB76AF783}" destId="{C0E942E0-5423-44B7-931F-2443B17E892D}" srcOrd="0" destOrd="0" parTransId="{93E5AFD6-7717-4D3A-9E15-1BC31AD6B40D}" sibTransId="{978D2CA4-82B2-4715-87DE-82E487F588CB}"/>
    <dgm:cxn modelId="{372ADF3C-3A01-4EDE-AFC6-154CCACCD150}" srcId="{8B90ED29-F678-4C46-9784-90BFB76AF783}" destId="{D5541FDE-63F5-4645-A962-548C7AE68162}" srcOrd="1" destOrd="0" parTransId="{9F8CD334-5B2F-4F8A-B88B-4D65BEC9E4E5}" sibTransId="{28F51D80-4BB5-4C5E-BD28-953A1EFCE557}"/>
    <dgm:cxn modelId="{4CF1FDD2-1AAC-4BDE-838F-355FEA7CBD5F}" type="presOf" srcId="{D5541FDE-63F5-4645-A962-548C7AE68162}" destId="{7BF2C9CE-FDDD-465A-8104-2EC43CBE6DF4}" srcOrd="0" destOrd="0" presId="urn:microsoft.com/office/officeart/2005/8/layout/target1"/>
    <dgm:cxn modelId="{FFC37AC7-5427-43A2-8F0C-FD01D1580DDE}" type="presOf" srcId="{8B90ED29-F678-4C46-9784-90BFB76AF783}" destId="{02CF3719-5DEE-4F06-9A10-FC03B71E9FDB}" srcOrd="0" destOrd="0" presId="urn:microsoft.com/office/officeart/2005/8/layout/target1"/>
    <dgm:cxn modelId="{6EE1707D-75B4-42D2-A596-60F2562CEF68}" type="presParOf" srcId="{02CF3719-5DEE-4F06-9A10-FC03B71E9FDB}" destId="{D50EB33D-9FA8-49F0-BB10-2C1BA5085F93}" srcOrd="0" destOrd="0" presId="urn:microsoft.com/office/officeart/2005/8/layout/target1"/>
    <dgm:cxn modelId="{4BA4B326-40DD-4D16-970C-1E77CAAFB975}" type="presParOf" srcId="{02CF3719-5DEE-4F06-9A10-FC03B71E9FDB}" destId="{6378D5D6-ABCC-4572-BFB7-0837E297E010}" srcOrd="1" destOrd="0" presId="urn:microsoft.com/office/officeart/2005/8/layout/target1"/>
    <dgm:cxn modelId="{DD4CCB42-DF90-4215-BA04-9DB13E99B68E}" type="presParOf" srcId="{02CF3719-5DEE-4F06-9A10-FC03B71E9FDB}" destId="{1C0E8C57-075B-46CB-89E8-47C126696608}" srcOrd="2" destOrd="0" presId="urn:microsoft.com/office/officeart/2005/8/layout/target1"/>
    <dgm:cxn modelId="{3EA6BDE2-1A6A-4793-8ABA-66030FB099A6}" type="presParOf" srcId="{02CF3719-5DEE-4F06-9A10-FC03B71E9FDB}" destId="{4D41A9B9-CBF8-4750-AFFB-29E12E235FAA}" srcOrd="3" destOrd="0" presId="urn:microsoft.com/office/officeart/2005/8/layout/target1"/>
    <dgm:cxn modelId="{366954C7-6235-4E3E-84C9-EB3DA6FC6863}" type="presParOf" srcId="{02CF3719-5DEE-4F06-9A10-FC03B71E9FDB}" destId="{C2BA338B-6DB6-4C17-A110-518ADDA59B45}" srcOrd="4" destOrd="0" presId="urn:microsoft.com/office/officeart/2005/8/layout/target1"/>
    <dgm:cxn modelId="{E677FE0B-C359-4310-9A1B-FD89501D59E4}" type="presParOf" srcId="{02CF3719-5DEE-4F06-9A10-FC03B71E9FDB}" destId="{7BF2C9CE-FDDD-465A-8104-2EC43CBE6DF4}" srcOrd="5" destOrd="0" presId="urn:microsoft.com/office/officeart/2005/8/layout/target1"/>
    <dgm:cxn modelId="{54333A0D-17BD-4F07-81EA-5C9EFFC37AF1}" type="presParOf" srcId="{02CF3719-5DEE-4F06-9A10-FC03B71E9FDB}" destId="{EE155C3F-04C1-4684-9B9E-D4921FD8ADE8}" srcOrd="6" destOrd="0" presId="urn:microsoft.com/office/officeart/2005/8/layout/target1"/>
    <dgm:cxn modelId="{FD65D91E-8022-4FD6-B58B-73DB93754F89}" type="presParOf" srcId="{02CF3719-5DEE-4F06-9A10-FC03B71E9FDB}" destId="{BED90A72-0D59-45A1-854D-FC1A27BDEB3F}"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2E2338-C17E-4685-B872-65A468192C77}"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US"/>
        </a:p>
      </dgm:t>
    </dgm:pt>
    <dgm:pt modelId="{1254D3C3-1657-45B6-800A-B44704047E27}">
      <dgm:prSet custT="1"/>
      <dgm:spPr/>
      <dgm:t>
        <a:bodyPr/>
        <a:lstStyle/>
        <a:p>
          <a:pPr rtl="0"/>
          <a:r>
            <a:rPr lang="en-US" sz="2000" dirty="0" smtClean="0"/>
            <a:t>Building customer personas with </a:t>
          </a:r>
          <a:r>
            <a:rPr lang="en-US" sz="2000" u="sng" dirty="0" smtClean="0">
              <a:solidFill>
                <a:schemeClr val="bg1"/>
              </a:solidFill>
            </a:rPr>
            <a:t>basic detail and assumed behaviors such as major brand prescribed, influence of doctors, patient percentage, surveys and </a:t>
          </a:r>
          <a:r>
            <a:rPr lang="en-US" sz="2000" u="sng" dirty="0" err="1" smtClean="0">
              <a:solidFill>
                <a:schemeClr val="bg1"/>
              </a:solidFill>
            </a:rPr>
            <a:t>etc</a:t>
          </a:r>
          <a:r>
            <a:rPr lang="en-US" sz="2000" u="sng" dirty="0" smtClean="0">
              <a:solidFill>
                <a:schemeClr val="bg1"/>
              </a:solidFill>
            </a:rPr>
            <a:t> </a:t>
          </a:r>
          <a:endParaRPr lang="en-IN" sz="2000" u="sng" dirty="0">
            <a:solidFill>
              <a:schemeClr val="bg1"/>
            </a:solidFill>
          </a:endParaRPr>
        </a:p>
      </dgm:t>
    </dgm:pt>
    <dgm:pt modelId="{EA91BCA7-BEC5-4628-939A-E45ED192E5A6}" type="parTrans" cxnId="{27D7B6EC-65B0-4028-B534-EC6A380AE058}">
      <dgm:prSet/>
      <dgm:spPr/>
      <dgm:t>
        <a:bodyPr/>
        <a:lstStyle/>
        <a:p>
          <a:endParaRPr lang="en-US"/>
        </a:p>
      </dgm:t>
    </dgm:pt>
    <dgm:pt modelId="{F25D0047-1DCF-4971-B1F9-7E3ACE0C5892}" type="sibTrans" cxnId="{27D7B6EC-65B0-4028-B534-EC6A380AE058}">
      <dgm:prSet/>
      <dgm:spPr/>
      <dgm:t>
        <a:bodyPr/>
        <a:lstStyle/>
        <a:p>
          <a:endParaRPr lang="en-US"/>
        </a:p>
      </dgm:t>
    </dgm:pt>
    <dgm:pt modelId="{E00817B4-7C22-4C2E-9BEB-6E0CE36F3D42}" type="pres">
      <dgm:prSet presAssocID="{3C2E2338-C17E-4685-B872-65A468192C77}" presName="Name0" presStyleCnt="0">
        <dgm:presLayoutVars>
          <dgm:dir/>
          <dgm:resizeHandles val="exact"/>
        </dgm:presLayoutVars>
      </dgm:prSet>
      <dgm:spPr/>
      <dgm:t>
        <a:bodyPr/>
        <a:lstStyle/>
        <a:p>
          <a:endParaRPr lang="en-US"/>
        </a:p>
      </dgm:t>
    </dgm:pt>
    <dgm:pt modelId="{29D69E6A-3A04-45F4-B56C-5C3AFA57878F}" type="pres">
      <dgm:prSet presAssocID="{1254D3C3-1657-45B6-800A-B44704047E27}" presName="node" presStyleLbl="node1" presStyleIdx="0" presStyleCnt="1">
        <dgm:presLayoutVars>
          <dgm:bulletEnabled val="1"/>
        </dgm:presLayoutVars>
      </dgm:prSet>
      <dgm:spPr/>
      <dgm:t>
        <a:bodyPr/>
        <a:lstStyle/>
        <a:p>
          <a:endParaRPr lang="en-US"/>
        </a:p>
      </dgm:t>
    </dgm:pt>
  </dgm:ptLst>
  <dgm:cxnLst>
    <dgm:cxn modelId="{56DB0D6B-7487-46C2-8DC9-1D228304E5D2}" type="presOf" srcId="{3C2E2338-C17E-4685-B872-65A468192C77}" destId="{E00817B4-7C22-4C2E-9BEB-6E0CE36F3D42}" srcOrd="0" destOrd="0" presId="urn:microsoft.com/office/officeart/2005/8/layout/process1"/>
    <dgm:cxn modelId="{27D7B6EC-65B0-4028-B534-EC6A380AE058}" srcId="{3C2E2338-C17E-4685-B872-65A468192C77}" destId="{1254D3C3-1657-45B6-800A-B44704047E27}" srcOrd="0" destOrd="0" parTransId="{EA91BCA7-BEC5-4628-939A-E45ED192E5A6}" sibTransId="{F25D0047-1DCF-4971-B1F9-7E3ACE0C5892}"/>
    <dgm:cxn modelId="{B5119809-2558-4437-8550-ED27EEE26EB1}" type="presOf" srcId="{1254D3C3-1657-45B6-800A-B44704047E27}" destId="{29D69E6A-3A04-45F4-B56C-5C3AFA57878F}" srcOrd="0" destOrd="0" presId="urn:microsoft.com/office/officeart/2005/8/layout/process1"/>
    <dgm:cxn modelId="{55F65E59-D40D-4E7F-8214-3C034005DE29}" type="presParOf" srcId="{E00817B4-7C22-4C2E-9BEB-6E0CE36F3D42}" destId="{29D69E6A-3A04-45F4-B56C-5C3AFA57878F}"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42D6FC-27A4-4E55-874B-29B5B107FFB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CDB87A4-C9D6-49E7-A6A0-C2075CB83E4B}">
      <dgm:prSet custT="1"/>
      <dgm:spPr/>
      <dgm:t>
        <a:bodyPr/>
        <a:lstStyle/>
        <a:p>
          <a:pPr algn="ctr" rtl="0"/>
          <a:r>
            <a:rPr lang="en-US" sz="1800" dirty="0" err="1" smtClean="0"/>
            <a:t>Clearbit</a:t>
          </a:r>
          <a:r>
            <a:rPr lang="en-US" sz="1800" dirty="0" smtClean="0"/>
            <a:t> &amp; </a:t>
          </a:r>
          <a:r>
            <a:rPr lang="en-US" sz="1800" dirty="0" err="1" smtClean="0"/>
            <a:t>hubspot</a:t>
          </a:r>
          <a:r>
            <a:rPr lang="en-US" sz="1800" dirty="0" smtClean="0"/>
            <a:t> offer </a:t>
          </a:r>
          <a:r>
            <a:rPr lang="en-US" sz="1800" u="sng" dirty="0" smtClean="0">
              <a:solidFill>
                <a:schemeClr val="bg1"/>
              </a:solidFill>
            </a:rPr>
            <a:t>AI-Driven insights, analyzing social media behavior and online transactions, brand support and influence, resulting in precise customer profiles</a:t>
          </a:r>
          <a:endParaRPr lang="en-IN" sz="1800" u="sng" dirty="0">
            <a:solidFill>
              <a:schemeClr val="bg1"/>
            </a:solidFill>
          </a:endParaRPr>
        </a:p>
      </dgm:t>
    </dgm:pt>
    <dgm:pt modelId="{E274C15A-8B77-4990-8036-63ADB88E1DA4}" type="parTrans" cxnId="{6044C08A-C34A-46F5-8B08-C1F7CF79D000}">
      <dgm:prSet/>
      <dgm:spPr/>
      <dgm:t>
        <a:bodyPr/>
        <a:lstStyle/>
        <a:p>
          <a:endParaRPr lang="en-US"/>
        </a:p>
      </dgm:t>
    </dgm:pt>
    <dgm:pt modelId="{28AD5577-DDFE-474B-AEF8-D94B4B9F45B6}" type="sibTrans" cxnId="{6044C08A-C34A-46F5-8B08-C1F7CF79D000}">
      <dgm:prSet/>
      <dgm:spPr/>
      <dgm:t>
        <a:bodyPr/>
        <a:lstStyle/>
        <a:p>
          <a:endParaRPr lang="en-US"/>
        </a:p>
      </dgm:t>
    </dgm:pt>
    <dgm:pt modelId="{E4EB88C0-04B3-4BA6-8E4C-B5567291F230}" type="pres">
      <dgm:prSet presAssocID="{9742D6FC-27A4-4E55-874B-29B5B107FFBF}" presName="linear" presStyleCnt="0">
        <dgm:presLayoutVars>
          <dgm:animLvl val="lvl"/>
          <dgm:resizeHandles val="exact"/>
        </dgm:presLayoutVars>
      </dgm:prSet>
      <dgm:spPr/>
      <dgm:t>
        <a:bodyPr/>
        <a:lstStyle/>
        <a:p>
          <a:endParaRPr lang="en-US"/>
        </a:p>
      </dgm:t>
    </dgm:pt>
    <dgm:pt modelId="{54CAB82A-F04D-4CF0-BDBB-D3A2912E5A32}" type="pres">
      <dgm:prSet presAssocID="{BCDB87A4-C9D6-49E7-A6A0-C2075CB83E4B}" presName="parentText" presStyleLbl="node1" presStyleIdx="0" presStyleCnt="1" custScaleY="107563">
        <dgm:presLayoutVars>
          <dgm:chMax val="0"/>
          <dgm:bulletEnabled val="1"/>
        </dgm:presLayoutVars>
      </dgm:prSet>
      <dgm:spPr/>
      <dgm:t>
        <a:bodyPr/>
        <a:lstStyle/>
        <a:p>
          <a:endParaRPr lang="en-US"/>
        </a:p>
      </dgm:t>
    </dgm:pt>
  </dgm:ptLst>
  <dgm:cxnLst>
    <dgm:cxn modelId="{FEE0A314-53F7-4C9B-821A-79E745E04863}" type="presOf" srcId="{BCDB87A4-C9D6-49E7-A6A0-C2075CB83E4B}" destId="{54CAB82A-F04D-4CF0-BDBB-D3A2912E5A32}" srcOrd="0" destOrd="0" presId="urn:microsoft.com/office/officeart/2005/8/layout/vList2"/>
    <dgm:cxn modelId="{03E82C0A-95C3-43A5-853A-C4F9FDF848EC}" type="presOf" srcId="{9742D6FC-27A4-4E55-874B-29B5B107FFBF}" destId="{E4EB88C0-04B3-4BA6-8E4C-B5567291F230}" srcOrd="0" destOrd="0" presId="urn:microsoft.com/office/officeart/2005/8/layout/vList2"/>
    <dgm:cxn modelId="{6044C08A-C34A-46F5-8B08-C1F7CF79D000}" srcId="{9742D6FC-27A4-4E55-874B-29B5B107FFBF}" destId="{BCDB87A4-C9D6-49E7-A6A0-C2075CB83E4B}" srcOrd="0" destOrd="0" parTransId="{E274C15A-8B77-4990-8036-63ADB88E1DA4}" sibTransId="{28AD5577-DDFE-474B-AEF8-D94B4B9F45B6}"/>
    <dgm:cxn modelId="{823BE9A1-C368-4453-A008-D519F3438533}" type="presParOf" srcId="{E4EB88C0-04B3-4BA6-8E4C-B5567291F230}" destId="{54CAB82A-F04D-4CF0-BDBB-D3A2912E5A32}"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2E318-C5A0-4E06-8542-A16E63C915E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751E62C-0B94-4D30-99EA-CF1F0675DD32}">
      <dgm:prSet/>
      <dgm:spPr/>
      <dgm:t>
        <a:bodyPr/>
        <a:lstStyle/>
        <a:p>
          <a:pPr rtl="0"/>
          <a:r>
            <a:rPr lang="en-US" smtClean="0"/>
            <a:t>1.Tamilnadu</a:t>
          </a:r>
          <a:endParaRPr lang="en-IN"/>
        </a:p>
      </dgm:t>
    </dgm:pt>
    <dgm:pt modelId="{6CBCA4FA-420D-46B7-A1E7-AB93860F6989}" type="parTrans" cxnId="{E3E2CD80-0504-47BD-B11F-97E100936E4F}">
      <dgm:prSet/>
      <dgm:spPr/>
      <dgm:t>
        <a:bodyPr/>
        <a:lstStyle/>
        <a:p>
          <a:endParaRPr lang="en-US"/>
        </a:p>
      </dgm:t>
    </dgm:pt>
    <dgm:pt modelId="{472C454F-2FDA-4050-B9E9-DCD8729740E6}" type="sibTrans" cxnId="{E3E2CD80-0504-47BD-B11F-97E100936E4F}">
      <dgm:prSet/>
      <dgm:spPr/>
      <dgm:t>
        <a:bodyPr/>
        <a:lstStyle/>
        <a:p>
          <a:endParaRPr lang="en-US"/>
        </a:p>
      </dgm:t>
    </dgm:pt>
    <dgm:pt modelId="{CB66C4C2-F414-4A4F-B98A-64FB423414E2}">
      <dgm:prSet/>
      <dgm:spPr/>
      <dgm:t>
        <a:bodyPr/>
        <a:lstStyle/>
        <a:p>
          <a:pPr rtl="0"/>
          <a:r>
            <a:rPr lang="en-US" smtClean="0"/>
            <a:t>2.Maharashtra</a:t>
          </a:r>
          <a:endParaRPr lang="en-IN"/>
        </a:p>
      </dgm:t>
    </dgm:pt>
    <dgm:pt modelId="{D3337D50-C52B-4F7F-B5FD-A5FC3541B7EA}" type="parTrans" cxnId="{B611F36E-4356-4DBA-BB1A-08287C717192}">
      <dgm:prSet/>
      <dgm:spPr/>
      <dgm:t>
        <a:bodyPr/>
        <a:lstStyle/>
        <a:p>
          <a:endParaRPr lang="en-US"/>
        </a:p>
      </dgm:t>
    </dgm:pt>
    <dgm:pt modelId="{BADAD914-8353-4A80-83B7-DDC8A265C4D4}" type="sibTrans" cxnId="{B611F36E-4356-4DBA-BB1A-08287C717192}">
      <dgm:prSet/>
      <dgm:spPr/>
      <dgm:t>
        <a:bodyPr/>
        <a:lstStyle/>
        <a:p>
          <a:endParaRPr lang="en-US"/>
        </a:p>
      </dgm:t>
    </dgm:pt>
    <dgm:pt modelId="{EF0EEF25-F68F-4FF9-8B81-18A2F98FC5C6}">
      <dgm:prSet/>
      <dgm:spPr/>
      <dgm:t>
        <a:bodyPr/>
        <a:lstStyle/>
        <a:p>
          <a:pPr rtl="0"/>
          <a:r>
            <a:rPr lang="en-US" smtClean="0"/>
            <a:t>3.Andhrapradesh</a:t>
          </a:r>
          <a:endParaRPr lang="en-IN"/>
        </a:p>
      </dgm:t>
    </dgm:pt>
    <dgm:pt modelId="{EC879DAE-9F4E-4CC3-B606-AB9592EFE4F5}" type="parTrans" cxnId="{E57D8383-5C67-4F10-850A-2A37D3A81B89}">
      <dgm:prSet/>
      <dgm:spPr/>
      <dgm:t>
        <a:bodyPr/>
        <a:lstStyle/>
        <a:p>
          <a:endParaRPr lang="en-US"/>
        </a:p>
      </dgm:t>
    </dgm:pt>
    <dgm:pt modelId="{DBE86DC1-26FD-46DF-9C84-E1377D3CEC66}" type="sibTrans" cxnId="{E57D8383-5C67-4F10-850A-2A37D3A81B89}">
      <dgm:prSet/>
      <dgm:spPr/>
      <dgm:t>
        <a:bodyPr/>
        <a:lstStyle/>
        <a:p>
          <a:endParaRPr lang="en-US"/>
        </a:p>
      </dgm:t>
    </dgm:pt>
    <dgm:pt modelId="{B6432419-FF8C-46E8-AA12-64C5C6674DFF}">
      <dgm:prSet/>
      <dgm:spPr/>
      <dgm:t>
        <a:bodyPr/>
        <a:lstStyle/>
        <a:p>
          <a:pPr rtl="0"/>
          <a:r>
            <a:rPr lang="en-US" smtClean="0"/>
            <a:t>4.Karnataka</a:t>
          </a:r>
          <a:endParaRPr lang="en-IN"/>
        </a:p>
      </dgm:t>
    </dgm:pt>
    <dgm:pt modelId="{10E46175-C600-4F37-870F-06B446311A5E}" type="parTrans" cxnId="{5B2D4C6D-C392-48EE-8C66-36A404345C06}">
      <dgm:prSet/>
      <dgm:spPr/>
      <dgm:t>
        <a:bodyPr/>
        <a:lstStyle/>
        <a:p>
          <a:endParaRPr lang="en-US"/>
        </a:p>
      </dgm:t>
    </dgm:pt>
    <dgm:pt modelId="{30C2F099-7B0B-42E5-8D3B-6B02CA3FA9D1}" type="sibTrans" cxnId="{5B2D4C6D-C392-48EE-8C66-36A404345C06}">
      <dgm:prSet/>
      <dgm:spPr/>
      <dgm:t>
        <a:bodyPr/>
        <a:lstStyle/>
        <a:p>
          <a:endParaRPr lang="en-US"/>
        </a:p>
      </dgm:t>
    </dgm:pt>
    <dgm:pt modelId="{81BAE858-EA48-4FA9-AC3F-E3A7D21148C7}">
      <dgm:prSet/>
      <dgm:spPr/>
      <dgm:t>
        <a:bodyPr/>
        <a:lstStyle/>
        <a:p>
          <a:pPr rtl="0"/>
          <a:r>
            <a:rPr lang="en-US" dirty="0" smtClean="0"/>
            <a:t>5.Telangana</a:t>
          </a:r>
          <a:endParaRPr lang="en-IN" dirty="0"/>
        </a:p>
      </dgm:t>
    </dgm:pt>
    <dgm:pt modelId="{0764FE42-4041-4A07-8551-AA4C70EF6857}" type="parTrans" cxnId="{F1673D1E-0890-4D5B-A01A-247792DBB872}">
      <dgm:prSet/>
      <dgm:spPr/>
      <dgm:t>
        <a:bodyPr/>
        <a:lstStyle/>
        <a:p>
          <a:endParaRPr lang="en-US"/>
        </a:p>
      </dgm:t>
    </dgm:pt>
    <dgm:pt modelId="{B60C4A0C-2133-461F-AF0E-39EF8E301FD2}" type="sibTrans" cxnId="{F1673D1E-0890-4D5B-A01A-247792DBB872}">
      <dgm:prSet/>
      <dgm:spPr/>
      <dgm:t>
        <a:bodyPr/>
        <a:lstStyle/>
        <a:p>
          <a:endParaRPr lang="en-US"/>
        </a:p>
      </dgm:t>
    </dgm:pt>
    <dgm:pt modelId="{820EF611-0BEA-4220-89BA-7BD48B077EE2}" type="pres">
      <dgm:prSet presAssocID="{7032E318-C5A0-4E06-8542-A16E63C915E1}" presName="linear" presStyleCnt="0">
        <dgm:presLayoutVars>
          <dgm:animLvl val="lvl"/>
          <dgm:resizeHandles val="exact"/>
        </dgm:presLayoutVars>
      </dgm:prSet>
      <dgm:spPr/>
    </dgm:pt>
    <dgm:pt modelId="{C3A71EF7-2601-4B5A-B9E5-6BD8CB8F755A}" type="pres">
      <dgm:prSet presAssocID="{B751E62C-0B94-4D30-99EA-CF1F0675DD32}" presName="parentText" presStyleLbl="node1" presStyleIdx="0" presStyleCnt="5">
        <dgm:presLayoutVars>
          <dgm:chMax val="0"/>
          <dgm:bulletEnabled val="1"/>
        </dgm:presLayoutVars>
      </dgm:prSet>
      <dgm:spPr/>
    </dgm:pt>
    <dgm:pt modelId="{4A936A64-90F5-4560-8DCE-6A496FE74293}" type="pres">
      <dgm:prSet presAssocID="{472C454F-2FDA-4050-B9E9-DCD8729740E6}" presName="spacer" presStyleCnt="0"/>
      <dgm:spPr/>
    </dgm:pt>
    <dgm:pt modelId="{9195BC59-B82E-4FF0-9757-E7E7C2F3D00B}" type="pres">
      <dgm:prSet presAssocID="{CB66C4C2-F414-4A4F-B98A-64FB423414E2}" presName="parentText" presStyleLbl="node1" presStyleIdx="1" presStyleCnt="5">
        <dgm:presLayoutVars>
          <dgm:chMax val="0"/>
          <dgm:bulletEnabled val="1"/>
        </dgm:presLayoutVars>
      </dgm:prSet>
      <dgm:spPr/>
    </dgm:pt>
    <dgm:pt modelId="{D3777CD8-8BFB-416E-8720-71B22F34B5EE}" type="pres">
      <dgm:prSet presAssocID="{BADAD914-8353-4A80-83B7-DDC8A265C4D4}" presName="spacer" presStyleCnt="0"/>
      <dgm:spPr/>
    </dgm:pt>
    <dgm:pt modelId="{A25F0DDD-FB6C-42B0-88DA-16DADA0567CA}" type="pres">
      <dgm:prSet presAssocID="{EF0EEF25-F68F-4FF9-8B81-18A2F98FC5C6}" presName="parentText" presStyleLbl="node1" presStyleIdx="2" presStyleCnt="5">
        <dgm:presLayoutVars>
          <dgm:chMax val="0"/>
          <dgm:bulletEnabled val="1"/>
        </dgm:presLayoutVars>
      </dgm:prSet>
      <dgm:spPr/>
    </dgm:pt>
    <dgm:pt modelId="{7D4338DC-6A7E-4BC4-B281-EF5B7598F0CC}" type="pres">
      <dgm:prSet presAssocID="{DBE86DC1-26FD-46DF-9C84-E1377D3CEC66}" presName="spacer" presStyleCnt="0"/>
      <dgm:spPr/>
    </dgm:pt>
    <dgm:pt modelId="{65E6C3A7-01C2-4085-B5D7-A683F3770D98}" type="pres">
      <dgm:prSet presAssocID="{B6432419-FF8C-46E8-AA12-64C5C6674DFF}" presName="parentText" presStyleLbl="node1" presStyleIdx="3" presStyleCnt="5">
        <dgm:presLayoutVars>
          <dgm:chMax val="0"/>
          <dgm:bulletEnabled val="1"/>
        </dgm:presLayoutVars>
      </dgm:prSet>
      <dgm:spPr/>
    </dgm:pt>
    <dgm:pt modelId="{E3D769BA-8154-48BA-A1D6-5E5772619438}" type="pres">
      <dgm:prSet presAssocID="{30C2F099-7B0B-42E5-8D3B-6B02CA3FA9D1}" presName="spacer" presStyleCnt="0"/>
      <dgm:spPr/>
    </dgm:pt>
    <dgm:pt modelId="{2E18727F-D365-48A6-8B6E-F4FF3B00CB03}" type="pres">
      <dgm:prSet presAssocID="{81BAE858-EA48-4FA9-AC3F-E3A7D21148C7}" presName="parentText" presStyleLbl="node1" presStyleIdx="4" presStyleCnt="5">
        <dgm:presLayoutVars>
          <dgm:chMax val="0"/>
          <dgm:bulletEnabled val="1"/>
        </dgm:presLayoutVars>
      </dgm:prSet>
      <dgm:spPr/>
    </dgm:pt>
  </dgm:ptLst>
  <dgm:cxnLst>
    <dgm:cxn modelId="{E3E2CD80-0504-47BD-B11F-97E100936E4F}" srcId="{7032E318-C5A0-4E06-8542-A16E63C915E1}" destId="{B751E62C-0B94-4D30-99EA-CF1F0675DD32}" srcOrd="0" destOrd="0" parTransId="{6CBCA4FA-420D-46B7-A1E7-AB93860F6989}" sibTransId="{472C454F-2FDA-4050-B9E9-DCD8729740E6}"/>
    <dgm:cxn modelId="{5B2D4C6D-C392-48EE-8C66-36A404345C06}" srcId="{7032E318-C5A0-4E06-8542-A16E63C915E1}" destId="{B6432419-FF8C-46E8-AA12-64C5C6674DFF}" srcOrd="3" destOrd="0" parTransId="{10E46175-C600-4F37-870F-06B446311A5E}" sibTransId="{30C2F099-7B0B-42E5-8D3B-6B02CA3FA9D1}"/>
    <dgm:cxn modelId="{5D10165D-AF23-4C3D-8AE8-50625E281DD7}" type="presOf" srcId="{B751E62C-0B94-4D30-99EA-CF1F0675DD32}" destId="{C3A71EF7-2601-4B5A-B9E5-6BD8CB8F755A}" srcOrd="0" destOrd="0" presId="urn:microsoft.com/office/officeart/2005/8/layout/vList2"/>
    <dgm:cxn modelId="{33945358-557C-4EB6-A8B2-6D76DE883899}" type="presOf" srcId="{81BAE858-EA48-4FA9-AC3F-E3A7D21148C7}" destId="{2E18727F-D365-48A6-8B6E-F4FF3B00CB03}" srcOrd="0" destOrd="0" presId="urn:microsoft.com/office/officeart/2005/8/layout/vList2"/>
    <dgm:cxn modelId="{17ECC453-F817-4DA0-9FC3-957A50F7D198}" type="presOf" srcId="{EF0EEF25-F68F-4FF9-8B81-18A2F98FC5C6}" destId="{A25F0DDD-FB6C-42B0-88DA-16DADA0567CA}" srcOrd="0" destOrd="0" presId="urn:microsoft.com/office/officeart/2005/8/layout/vList2"/>
    <dgm:cxn modelId="{F1673D1E-0890-4D5B-A01A-247792DBB872}" srcId="{7032E318-C5A0-4E06-8542-A16E63C915E1}" destId="{81BAE858-EA48-4FA9-AC3F-E3A7D21148C7}" srcOrd="4" destOrd="0" parTransId="{0764FE42-4041-4A07-8551-AA4C70EF6857}" sibTransId="{B60C4A0C-2133-461F-AF0E-39EF8E301FD2}"/>
    <dgm:cxn modelId="{2D866CCE-343B-4F6E-BAF8-0C4CF6F60577}" type="presOf" srcId="{CB66C4C2-F414-4A4F-B98A-64FB423414E2}" destId="{9195BC59-B82E-4FF0-9757-E7E7C2F3D00B}" srcOrd="0" destOrd="0" presId="urn:microsoft.com/office/officeart/2005/8/layout/vList2"/>
    <dgm:cxn modelId="{25EFA0D5-E660-4D71-9529-15FCD670FE4C}" type="presOf" srcId="{B6432419-FF8C-46E8-AA12-64C5C6674DFF}" destId="{65E6C3A7-01C2-4085-B5D7-A683F3770D98}" srcOrd="0" destOrd="0" presId="urn:microsoft.com/office/officeart/2005/8/layout/vList2"/>
    <dgm:cxn modelId="{8F80FD3B-A92B-43FA-89EF-BC8F83C55D50}" type="presOf" srcId="{7032E318-C5A0-4E06-8542-A16E63C915E1}" destId="{820EF611-0BEA-4220-89BA-7BD48B077EE2}" srcOrd="0" destOrd="0" presId="urn:microsoft.com/office/officeart/2005/8/layout/vList2"/>
    <dgm:cxn modelId="{B611F36E-4356-4DBA-BB1A-08287C717192}" srcId="{7032E318-C5A0-4E06-8542-A16E63C915E1}" destId="{CB66C4C2-F414-4A4F-B98A-64FB423414E2}" srcOrd="1" destOrd="0" parTransId="{D3337D50-C52B-4F7F-B5FD-A5FC3541B7EA}" sibTransId="{BADAD914-8353-4A80-83B7-DDC8A265C4D4}"/>
    <dgm:cxn modelId="{E57D8383-5C67-4F10-850A-2A37D3A81B89}" srcId="{7032E318-C5A0-4E06-8542-A16E63C915E1}" destId="{EF0EEF25-F68F-4FF9-8B81-18A2F98FC5C6}" srcOrd="2" destOrd="0" parTransId="{EC879DAE-9F4E-4CC3-B606-AB9592EFE4F5}" sibTransId="{DBE86DC1-26FD-46DF-9C84-E1377D3CEC66}"/>
    <dgm:cxn modelId="{B8102497-E8B9-43EE-A034-25B0C43EE069}" type="presParOf" srcId="{820EF611-0BEA-4220-89BA-7BD48B077EE2}" destId="{C3A71EF7-2601-4B5A-B9E5-6BD8CB8F755A}" srcOrd="0" destOrd="0" presId="urn:microsoft.com/office/officeart/2005/8/layout/vList2"/>
    <dgm:cxn modelId="{DD62F9DA-FDA1-496F-895D-0A9C7015B359}" type="presParOf" srcId="{820EF611-0BEA-4220-89BA-7BD48B077EE2}" destId="{4A936A64-90F5-4560-8DCE-6A496FE74293}" srcOrd="1" destOrd="0" presId="urn:microsoft.com/office/officeart/2005/8/layout/vList2"/>
    <dgm:cxn modelId="{BEE17E0A-9436-4519-8ACE-FCDEE498933B}" type="presParOf" srcId="{820EF611-0BEA-4220-89BA-7BD48B077EE2}" destId="{9195BC59-B82E-4FF0-9757-E7E7C2F3D00B}" srcOrd="2" destOrd="0" presId="urn:microsoft.com/office/officeart/2005/8/layout/vList2"/>
    <dgm:cxn modelId="{D0ABFFA5-2DB1-47CB-83A8-17F30AA985EE}" type="presParOf" srcId="{820EF611-0BEA-4220-89BA-7BD48B077EE2}" destId="{D3777CD8-8BFB-416E-8720-71B22F34B5EE}" srcOrd="3" destOrd="0" presId="urn:microsoft.com/office/officeart/2005/8/layout/vList2"/>
    <dgm:cxn modelId="{1B3972AD-77EA-4882-B6ED-578EC4CE7537}" type="presParOf" srcId="{820EF611-0BEA-4220-89BA-7BD48B077EE2}" destId="{A25F0DDD-FB6C-42B0-88DA-16DADA0567CA}" srcOrd="4" destOrd="0" presId="urn:microsoft.com/office/officeart/2005/8/layout/vList2"/>
    <dgm:cxn modelId="{4DFA94F0-0838-48DA-B1C5-6318B8BB5550}" type="presParOf" srcId="{820EF611-0BEA-4220-89BA-7BD48B077EE2}" destId="{7D4338DC-6A7E-4BC4-B281-EF5B7598F0CC}" srcOrd="5" destOrd="0" presId="urn:microsoft.com/office/officeart/2005/8/layout/vList2"/>
    <dgm:cxn modelId="{D465F1F9-92A0-44A5-9ABB-FB00DF9AC5E8}" type="presParOf" srcId="{820EF611-0BEA-4220-89BA-7BD48B077EE2}" destId="{65E6C3A7-01C2-4085-B5D7-A683F3770D98}" srcOrd="6" destOrd="0" presId="urn:microsoft.com/office/officeart/2005/8/layout/vList2"/>
    <dgm:cxn modelId="{82624B7E-3E22-4E58-8697-D8314FB8D72E}" type="presParOf" srcId="{820EF611-0BEA-4220-89BA-7BD48B077EE2}" destId="{E3D769BA-8154-48BA-A1D6-5E5772619438}" srcOrd="7" destOrd="0" presId="urn:microsoft.com/office/officeart/2005/8/layout/vList2"/>
    <dgm:cxn modelId="{B44E7F32-6205-44D0-B7EA-5CC6FD236974}" type="presParOf" srcId="{820EF611-0BEA-4220-89BA-7BD48B077EE2}" destId="{2E18727F-D365-48A6-8B6E-F4FF3B00CB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3B65F-E141-4402-894D-2F9C4A881E03}" type="doc">
      <dgm:prSet loTypeId="urn:microsoft.com/office/officeart/2005/8/layout/vList2" loCatId="list" qsTypeId="urn:microsoft.com/office/officeart/2005/8/quickstyle/simple3" qsCatId="simple" csTypeId="urn:microsoft.com/office/officeart/2005/8/colors/accent6_3" csCatId="accent6"/>
      <dgm:spPr/>
      <dgm:t>
        <a:bodyPr/>
        <a:lstStyle/>
        <a:p>
          <a:endParaRPr lang="en-US"/>
        </a:p>
      </dgm:t>
    </dgm:pt>
    <dgm:pt modelId="{0A177CCA-ED8E-40AA-8F5B-2A47EA14D9AB}">
      <dgm:prSet/>
      <dgm:spPr/>
      <dgm:t>
        <a:bodyPr/>
        <a:lstStyle/>
        <a:p>
          <a:pPr rtl="0"/>
          <a:r>
            <a:rPr lang="en-US" smtClean="0"/>
            <a:t>Traditionally- Conducting Surveys &amp; Gathering feedback manually</a:t>
          </a:r>
          <a:endParaRPr lang="en-IN"/>
        </a:p>
      </dgm:t>
    </dgm:pt>
    <dgm:pt modelId="{10C91209-6C31-400E-9617-260EDF4F0806}" type="parTrans" cxnId="{CF7EA0E9-D74B-4BEA-8017-81015F8F369B}">
      <dgm:prSet/>
      <dgm:spPr/>
      <dgm:t>
        <a:bodyPr/>
        <a:lstStyle/>
        <a:p>
          <a:endParaRPr lang="en-US"/>
        </a:p>
      </dgm:t>
    </dgm:pt>
    <dgm:pt modelId="{45607488-A548-48EC-9C73-B98D0C94DBAE}" type="sibTrans" cxnId="{CF7EA0E9-D74B-4BEA-8017-81015F8F369B}">
      <dgm:prSet/>
      <dgm:spPr/>
      <dgm:t>
        <a:bodyPr/>
        <a:lstStyle/>
        <a:p>
          <a:endParaRPr lang="en-US"/>
        </a:p>
      </dgm:t>
    </dgm:pt>
    <dgm:pt modelId="{98456FD8-C9EC-4520-AA97-2B14A1320985}">
      <dgm:prSet/>
      <dgm:spPr/>
      <dgm:t>
        <a:bodyPr/>
        <a:lstStyle/>
        <a:p>
          <a:pPr rtl="0"/>
          <a:r>
            <a:rPr lang="en-US" smtClean="0"/>
            <a:t>With AI &amp; Apps- Youscan &amp; Brand24 uses AI to give a comphrensive view of your brand health analyzing overall review and perception based on real time.</a:t>
          </a:r>
          <a:endParaRPr lang="en-IN"/>
        </a:p>
      </dgm:t>
    </dgm:pt>
    <dgm:pt modelId="{927213A3-B9EC-4815-862C-C6008600FCA3}" type="parTrans" cxnId="{7C8A40D1-6427-48AC-A646-F8061708B4E6}">
      <dgm:prSet/>
      <dgm:spPr/>
      <dgm:t>
        <a:bodyPr/>
        <a:lstStyle/>
        <a:p>
          <a:endParaRPr lang="en-US"/>
        </a:p>
      </dgm:t>
    </dgm:pt>
    <dgm:pt modelId="{239C1011-14B2-4F7B-B48E-A389D30BDF8A}" type="sibTrans" cxnId="{7C8A40D1-6427-48AC-A646-F8061708B4E6}">
      <dgm:prSet/>
      <dgm:spPr/>
      <dgm:t>
        <a:bodyPr/>
        <a:lstStyle/>
        <a:p>
          <a:endParaRPr lang="en-US"/>
        </a:p>
      </dgm:t>
    </dgm:pt>
    <dgm:pt modelId="{F47FEF32-116D-42FB-BDAF-4BB1E4C999A6}" type="pres">
      <dgm:prSet presAssocID="{4963B65F-E141-4402-894D-2F9C4A881E03}" presName="linear" presStyleCnt="0">
        <dgm:presLayoutVars>
          <dgm:animLvl val="lvl"/>
          <dgm:resizeHandles val="exact"/>
        </dgm:presLayoutVars>
      </dgm:prSet>
      <dgm:spPr/>
      <dgm:t>
        <a:bodyPr/>
        <a:lstStyle/>
        <a:p>
          <a:endParaRPr lang="en-US"/>
        </a:p>
      </dgm:t>
    </dgm:pt>
    <dgm:pt modelId="{B92802CE-2F61-4F69-857C-C45F2C59B94D}" type="pres">
      <dgm:prSet presAssocID="{0A177CCA-ED8E-40AA-8F5B-2A47EA14D9AB}" presName="parentText" presStyleLbl="node1" presStyleIdx="0" presStyleCnt="2">
        <dgm:presLayoutVars>
          <dgm:chMax val="0"/>
          <dgm:bulletEnabled val="1"/>
        </dgm:presLayoutVars>
      </dgm:prSet>
      <dgm:spPr/>
      <dgm:t>
        <a:bodyPr/>
        <a:lstStyle/>
        <a:p>
          <a:endParaRPr lang="en-US"/>
        </a:p>
      </dgm:t>
    </dgm:pt>
    <dgm:pt modelId="{6146D4A1-F54A-4BAE-A470-398607F32AE4}" type="pres">
      <dgm:prSet presAssocID="{45607488-A548-48EC-9C73-B98D0C94DBAE}" presName="spacer" presStyleCnt="0"/>
      <dgm:spPr/>
    </dgm:pt>
    <dgm:pt modelId="{8943EBC9-850A-40BC-BA49-3DEA419EDAD4}" type="pres">
      <dgm:prSet presAssocID="{98456FD8-C9EC-4520-AA97-2B14A1320985}" presName="parentText" presStyleLbl="node1" presStyleIdx="1" presStyleCnt="2">
        <dgm:presLayoutVars>
          <dgm:chMax val="0"/>
          <dgm:bulletEnabled val="1"/>
        </dgm:presLayoutVars>
      </dgm:prSet>
      <dgm:spPr/>
      <dgm:t>
        <a:bodyPr/>
        <a:lstStyle/>
        <a:p>
          <a:endParaRPr lang="en-US"/>
        </a:p>
      </dgm:t>
    </dgm:pt>
  </dgm:ptLst>
  <dgm:cxnLst>
    <dgm:cxn modelId="{CF7EA0E9-D74B-4BEA-8017-81015F8F369B}" srcId="{4963B65F-E141-4402-894D-2F9C4A881E03}" destId="{0A177CCA-ED8E-40AA-8F5B-2A47EA14D9AB}" srcOrd="0" destOrd="0" parTransId="{10C91209-6C31-400E-9617-260EDF4F0806}" sibTransId="{45607488-A548-48EC-9C73-B98D0C94DBAE}"/>
    <dgm:cxn modelId="{ABF11FFF-2FE0-4662-BB1F-BBACCCE7CD0F}" type="presOf" srcId="{4963B65F-E141-4402-894D-2F9C4A881E03}" destId="{F47FEF32-116D-42FB-BDAF-4BB1E4C999A6}" srcOrd="0" destOrd="0" presId="urn:microsoft.com/office/officeart/2005/8/layout/vList2"/>
    <dgm:cxn modelId="{7C8A40D1-6427-48AC-A646-F8061708B4E6}" srcId="{4963B65F-E141-4402-894D-2F9C4A881E03}" destId="{98456FD8-C9EC-4520-AA97-2B14A1320985}" srcOrd="1" destOrd="0" parTransId="{927213A3-B9EC-4815-862C-C6008600FCA3}" sibTransId="{239C1011-14B2-4F7B-B48E-A389D30BDF8A}"/>
    <dgm:cxn modelId="{A1346E61-FE12-4110-9D0B-CE7FDDB75305}" type="presOf" srcId="{0A177CCA-ED8E-40AA-8F5B-2A47EA14D9AB}" destId="{B92802CE-2F61-4F69-857C-C45F2C59B94D}" srcOrd="0" destOrd="0" presId="urn:microsoft.com/office/officeart/2005/8/layout/vList2"/>
    <dgm:cxn modelId="{8D7D5C10-72CB-4B26-9826-75CA44EA1BDF}" type="presOf" srcId="{98456FD8-C9EC-4520-AA97-2B14A1320985}" destId="{8943EBC9-850A-40BC-BA49-3DEA419EDAD4}" srcOrd="0" destOrd="0" presId="urn:microsoft.com/office/officeart/2005/8/layout/vList2"/>
    <dgm:cxn modelId="{9E1F93AF-C75E-4CFC-A9E8-B28D2E21C21F}" type="presParOf" srcId="{F47FEF32-116D-42FB-BDAF-4BB1E4C999A6}" destId="{B92802CE-2F61-4F69-857C-C45F2C59B94D}" srcOrd="0" destOrd="0" presId="urn:microsoft.com/office/officeart/2005/8/layout/vList2"/>
    <dgm:cxn modelId="{4F9ACE0F-9B0B-4B77-B10F-6B006AB62C56}" type="presParOf" srcId="{F47FEF32-116D-42FB-BDAF-4BB1E4C999A6}" destId="{6146D4A1-F54A-4BAE-A470-398607F32AE4}" srcOrd="1" destOrd="0" presId="urn:microsoft.com/office/officeart/2005/8/layout/vList2"/>
    <dgm:cxn modelId="{F9EC4B01-784B-4960-8130-EFD313205D17}" type="presParOf" srcId="{F47FEF32-116D-42FB-BDAF-4BB1E4C999A6}" destId="{8943EBC9-850A-40BC-BA49-3DEA419EDAD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A338B-6DB6-4C17-A110-518ADDA59B45}">
      <dsp:nvSpPr>
        <dsp:cNvPr id="0" name=""/>
        <dsp:cNvSpPr/>
      </dsp:nvSpPr>
      <dsp:spPr>
        <a:xfrm>
          <a:off x="0" y="2260241"/>
          <a:ext cx="1823342" cy="1771535"/>
        </a:xfrm>
        <a:prstGeom prst="ellipse">
          <a:avLst/>
        </a:prstGeom>
        <a:solidFill>
          <a:schemeClr val="accent1">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EB33D-9FA8-49F0-BB10-2C1BA5085F93}">
      <dsp:nvSpPr>
        <dsp:cNvPr id="0" name=""/>
        <dsp:cNvSpPr/>
      </dsp:nvSpPr>
      <dsp:spPr>
        <a:xfrm>
          <a:off x="19956" y="2517603"/>
          <a:ext cx="1392651" cy="13926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78D5D6-ABCC-4572-BFB7-0837E297E010}">
      <dsp:nvSpPr>
        <dsp:cNvPr id="0" name=""/>
        <dsp:cNvSpPr/>
      </dsp:nvSpPr>
      <dsp:spPr>
        <a:xfrm>
          <a:off x="3210940" y="203288"/>
          <a:ext cx="3207560" cy="1952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rtl="0">
            <a:lnSpc>
              <a:spcPct val="90000"/>
            </a:lnSpc>
            <a:spcBef>
              <a:spcPct val="0"/>
            </a:spcBef>
            <a:spcAft>
              <a:spcPct val="35000"/>
            </a:spcAft>
          </a:pPr>
          <a:r>
            <a:rPr lang="en-GB" sz="2000" b="0" kern="1200" dirty="0" smtClean="0"/>
            <a:t>Knowing your audience is crucial for any brand, including those in the healthcare industry.</a:t>
          </a:r>
          <a:endParaRPr lang="en-IN" sz="2000" b="0" kern="1200" dirty="0"/>
        </a:p>
      </dsp:txBody>
      <dsp:txXfrm>
        <a:off x="3210940" y="203288"/>
        <a:ext cx="3207560" cy="1952287"/>
      </dsp:txXfrm>
    </dsp:sp>
    <dsp:sp modelId="{1C0E8C57-075B-46CB-89E8-47C126696608}">
      <dsp:nvSpPr>
        <dsp:cNvPr id="0" name=""/>
        <dsp:cNvSpPr/>
      </dsp:nvSpPr>
      <dsp:spPr>
        <a:xfrm>
          <a:off x="2738116" y="1124829"/>
          <a:ext cx="522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41A9B9-CBF8-4750-AFFB-29E12E235FAA}">
      <dsp:nvSpPr>
        <dsp:cNvPr id="0" name=""/>
        <dsp:cNvSpPr/>
      </dsp:nvSpPr>
      <dsp:spPr>
        <a:xfrm rot="5400000">
          <a:off x="1565713" y="1430846"/>
          <a:ext cx="1446708" cy="84444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2C9CE-FDDD-465A-8104-2EC43CBE6DF4}">
      <dsp:nvSpPr>
        <dsp:cNvPr id="0" name=""/>
        <dsp:cNvSpPr/>
      </dsp:nvSpPr>
      <dsp:spPr>
        <a:xfrm>
          <a:off x="3141607" y="2595549"/>
          <a:ext cx="4490192" cy="1740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rtl="0">
            <a:lnSpc>
              <a:spcPct val="90000"/>
            </a:lnSpc>
            <a:spcBef>
              <a:spcPct val="0"/>
            </a:spcBef>
            <a:spcAft>
              <a:spcPct val="35000"/>
            </a:spcAft>
          </a:pPr>
          <a:r>
            <a:rPr lang="en-GB" sz="2000" b="0" kern="1200" dirty="0" smtClean="0"/>
            <a:t>Understanding the demographics, preferences, and needs of your target audience allows you to tailor your messaging, services, and overall brand strategy to better meet their expectations. </a:t>
          </a:r>
          <a:endParaRPr lang="en-IN" sz="2000" b="0" kern="1200" dirty="0"/>
        </a:p>
      </dsp:txBody>
      <dsp:txXfrm>
        <a:off x="3141607" y="2595549"/>
        <a:ext cx="4490192" cy="1740813"/>
      </dsp:txXfrm>
    </dsp:sp>
    <dsp:sp modelId="{EE155C3F-04C1-4684-9B9E-D4921FD8ADE8}">
      <dsp:nvSpPr>
        <dsp:cNvPr id="0" name=""/>
        <dsp:cNvSpPr/>
      </dsp:nvSpPr>
      <dsp:spPr>
        <a:xfrm>
          <a:off x="2734507" y="2865643"/>
          <a:ext cx="522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D90A72-0D59-45A1-854D-FC1A27BDEB3F}">
      <dsp:nvSpPr>
        <dsp:cNvPr id="0" name=""/>
        <dsp:cNvSpPr/>
      </dsp:nvSpPr>
      <dsp:spPr>
        <a:xfrm rot="5400000">
          <a:off x="2152530" y="2880362"/>
          <a:ext cx="617815" cy="578455"/>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69E6A-3A04-45F4-B56C-5C3AFA57878F}">
      <dsp:nvSpPr>
        <dsp:cNvPr id="0" name=""/>
        <dsp:cNvSpPr/>
      </dsp:nvSpPr>
      <dsp:spPr>
        <a:xfrm>
          <a:off x="1815" y="0"/>
          <a:ext cx="3714463" cy="216398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Building customer personas with </a:t>
          </a:r>
          <a:r>
            <a:rPr lang="en-US" sz="2000" u="sng" kern="1200" dirty="0" smtClean="0">
              <a:solidFill>
                <a:schemeClr val="bg1"/>
              </a:solidFill>
            </a:rPr>
            <a:t>basic detail and assumed behaviors such as major brand prescribed, influence of doctors, patient percentage, surveys and </a:t>
          </a:r>
          <a:r>
            <a:rPr lang="en-US" sz="2000" u="sng" kern="1200" dirty="0" err="1" smtClean="0">
              <a:solidFill>
                <a:schemeClr val="bg1"/>
              </a:solidFill>
            </a:rPr>
            <a:t>etc</a:t>
          </a:r>
          <a:r>
            <a:rPr lang="en-US" sz="2000" u="sng" kern="1200" dirty="0" smtClean="0">
              <a:solidFill>
                <a:schemeClr val="bg1"/>
              </a:solidFill>
            </a:rPr>
            <a:t> </a:t>
          </a:r>
          <a:endParaRPr lang="en-IN" sz="2000" u="sng" kern="1200" dirty="0">
            <a:solidFill>
              <a:schemeClr val="bg1"/>
            </a:solidFill>
          </a:endParaRPr>
        </a:p>
      </dsp:txBody>
      <dsp:txXfrm>
        <a:off x="65196" y="63381"/>
        <a:ext cx="3587701" cy="20372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AB82A-F04D-4CF0-BDBB-D3A2912E5A32}">
      <dsp:nvSpPr>
        <dsp:cNvPr id="0" name=""/>
        <dsp:cNvSpPr/>
      </dsp:nvSpPr>
      <dsp:spPr>
        <a:xfrm>
          <a:off x="0" y="13686"/>
          <a:ext cx="3576515" cy="188143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err="1" smtClean="0"/>
            <a:t>Clearbit</a:t>
          </a:r>
          <a:r>
            <a:rPr lang="en-US" sz="1800" kern="1200" dirty="0" smtClean="0"/>
            <a:t> &amp; </a:t>
          </a:r>
          <a:r>
            <a:rPr lang="en-US" sz="1800" kern="1200" dirty="0" err="1" smtClean="0"/>
            <a:t>hubspot</a:t>
          </a:r>
          <a:r>
            <a:rPr lang="en-US" sz="1800" kern="1200" dirty="0" smtClean="0"/>
            <a:t> offer </a:t>
          </a:r>
          <a:r>
            <a:rPr lang="en-US" sz="1800" u="sng" kern="1200" dirty="0" smtClean="0">
              <a:solidFill>
                <a:schemeClr val="bg1"/>
              </a:solidFill>
            </a:rPr>
            <a:t>AI-Driven insights, analyzing social media behavior and online transactions, brand support and influence, resulting in precise customer profiles</a:t>
          </a:r>
          <a:endParaRPr lang="en-IN" sz="1800" u="sng" kern="1200" dirty="0">
            <a:solidFill>
              <a:schemeClr val="bg1"/>
            </a:solidFill>
          </a:endParaRPr>
        </a:p>
      </dsp:txBody>
      <dsp:txXfrm>
        <a:off x="91844" y="105530"/>
        <a:ext cx="3392827" cy="1697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71EF7-2601-4B5A-B9E5-6BD8CB8F755A}">
      <dsp:nvSpPr>
        <dsp:cNvPr id="0" name=""/>
        <dsp:cNvSpPr/>
      </dsp:nvSpPr>
      <dsp:spPr>
        <a:xfrm>
          <a:off x="0" y="43084"/>
          <a:ext cx="2967447"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smtClean="0"/>
            <a:t>1.Tamilnadu</a:t>
          </a:r>
          <a:endParaRPr lang="en-IN" sz="1500" kern="1200"/>
        </a:p>
      </dsp:txBody>
      <dsp:txXfrm>
        <a:off x="17134" y="60218"/>
        <a:ext cx="2933179" cy="316732"/>
      </dsp:txXfrm>
    </dsp:sp>
    <dsp:sp modelId="{9195BC59-B82E-4FF0-9757-E7E7C2F3D00B}">
      <dsp:nvSpPr>
        <dsp:cNvPr id="0" name=""/>
        <dsp:cNvSpPr/>
      </dsp:nvSpPr>
      <dsp:spPr>
        <a:xfrm>
          <a:off x="0" y="437284"/>
          <a:ext cx="2967447"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smtClean="0"/>
            <a:t>2.Maharashtra</a:t>
          </a:r>
          <a:endParaRPr lang="en-IN" sz="1500" kern="1200"/>
        </a:p>
      </dsp:txBody>
      <dsp:txXfrm>
        <a:off x="17134" y="454418"/>
        <a:ext cx="2933179" cy="316732"/>
      </dsp:txXfrm>
    </dsp:sp>
    <dsp:sp modelId="{A25F0DDD-FB6C-42B0-88DA-16DADA0567CA}">
      <dsp:nvSpPr>
        <dsp:cNvPr id="0" name=""/>
        <dsp:cNvSpPr/>
      </dsp:nvSpPr>
      <dsp:spPr>
        <a:xfrm>
          <a:off x="0" y="831484"/>
          <a:ext cx="2967447"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smtClean="0"/>
            <a:t>3.Andhrapradesh</a:t>
          </a:r>
          <a:endParaRPr lang="en-IN" sz="1500" kern="1200"/>
        </a:p>
      </dsp:txBody>
      <dsp:txXfrm>
        <a:off x="17134" y="848618"/>
        <a:ext cx="2933179" cy="316732"/>
      </dsp:txXfrm>
    </dsp:sp>
    <dsp:sp modelId="{65E6C3A7-01C2-4085-B5D7-A683F3770D98}">
      <dsp:nvSpPr>
        <dsp:cNvPr id="0" name=""/>
        <dsp:cNvSpPr/>
      </dsp:nvSpPr>
      <dsp:spPr>
        <a:xfrm>
          <a:off x="0" y="1225684"/>
          <a:ext cx="2967447"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smtClean="0"/>
            <a:t>4.Karnataka</a:t>
          </a:r>
          <a:endParaRPr lang="en-IN" sz="1500" kern="1200"/>
        </a:p>
      </dsp:txBody>
      <dsp:txXfrm>
        <a:off x="17134" y="1242818"/>
        <a:ext cx="2933179" cy="316732"/>
      </dsp:txXfrm>
    </dsp:sp>
    <dsp:sp modelId="{2E18727F-D365-48A6-8B6E-F4FF3B00CB03}">
      <dsp:nvSpPr>
        <dsp:cNvPr id="0" name=""/>
        <dsp:cNvSpPr/>
      </dsp:nvSpPr>
      <dsp:spPr>
        <a:xfrm>
          <a:off x="0" y="1619884"/>
          <a:ext cx="2967447"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5.Telangana</a:t>
          </a:r>
          <a:endParaRPr lang="en-IN" sz="1500" kern="1200" dirty="0"/>
        </a:p>
      </dsp:txBody>
      <dsp:txXfrm>
        <a:off x="17134" y="1637018"/>
        <a:ext cx="2933179" cy="316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802CE-2F61-4F69-857C-C45F2C59B94D}">
      <dsp:nvSpPr>
        <dsp:cNvPr id="0" name=""/>
        <dsp:cNvSpPr/>
      </dsp:nvSpPr>
      <dsp:spPr>
        <a:xfrm>
          <a:off x="0" y="37998"/>
          <a:ext cx="5974666" cy="1008686"/>
        </a:xfrm>
        <a:prstGeom prst="roundRect">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smtClean="0"/>
            <a:t>Traditionally- Conducting Surveys &amp; Gathering feedback manually</a:t>
          </a:r>
          <a:endParaRPr lang="en-IN" sz="1900" kern="1200"/>
        </a:p>
      </dsp:txBody>
      <dsp:txXfrm>
        <a:off x="49240" y="87238"/>
        <a:ext cx="5876186" cy="910206"/>
      </dsp:txXfrm>
    </dsp:sp>
    <dsp:sp modelId="{8943EBC9-850A-40BC-BA49-3DEA419EDAD4}">
      <dsp:nvSpPr>
        <dsp:cNvPr id="0" name=""/>
        <dsp:cNvSpPr/>
      </dsp:nvSpPr>
      <dsp:spPr>
        <a:xfrm>
          <a:off x="0" y="1101405"/>
          <a:ext cx="5974666" cy="1008686"/>
        </a:xfrm>
        <a:prstGeom prst="roundRect">
          <a:avLst/>
        </a:prstGeom>
        <a:gradFill rotWithShape="0">
          <a:gsLst>
            <a:gs pos="0">
              <a:schemeClr val="accent6">
                <a:shade val="80000"/>
                <a:hueOff val="-33209"/>
                <a:satOff val="43444"/>
                <a:lumOff val="11487"/>
                <a:alphaOff val="0"/>
                <a:lumMod val="110000"/>
                <a:satMod val="105000"/>
                <a:tint val="67000"/>
              </a:schemeClr>
            </a:gs>
            <a:gs pos="50000">
              <a:schemeClr val="accent6">
                <a:shade val="80000"/>
                <a:hueOff val="-33209"/>
                <a:satOff val="43444"/>
                <a:lumOff val="11487"/>
                <a:alphaOff val="0"/>
                <a:lumMod val="105000"/>
                <a:satMod val="103000"/>
                <a:tint val="73000"/>
              </a:schemeClr>
            </a:gs>
            <a:gs pos="100000">
              <a:schemeClr val="accent6">
                <a:shade val="80000"/>
                <a:hueOff val="-33209"/>
                <a:satOff val="43444"/>
                <a:lumOff val="1148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smtClean="0"/>
            <a:t>With AI &amp; Apps- Youscan &amp; Brand24 uses AI to give a comphrensive view of your brand health analyzing overall review and perception based on real time.</a:t>
          </a:r>
          <a:endParaRPr lang="en-IN" sz="1900" kern="1200"/>
        </a:p>
      </dsp:txBody>
      <dsp:txXfrm>
        <a:off x="49240" y="1150645"/>
        <a:ext cx="5876186" cy="910206"/>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F67097-416C-4310-9C02-0D5DE8ED9DE6}" type="datetimeFigureOut">
              <a:rPr lang="en-IN" smtClean="0"/>
              <a:t>20-01-2024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53CFC-5CA4-4843-B549-78EC0F24C125}" type="slidenum">
              <a:rPr lang="en-IN" smtClean="0"/>
              <a:t>‹#›</a:t>
            </a:fld>
            <a:endParaRPr lang="en-IN"/>
          </a:p>
        </p:txBody>
      </p:sp>
    </p:spTree>
    <p:extLst>
      <p:ext uri="{BB962C8B-B14F-4D97-AF65-F5344CB8AC3E}">
        <p14:creationId xmlns:p14="http://schemas.microsoft.com/office/powerpoint/2010/main" val="1820781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2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909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95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32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4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414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635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75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607794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94890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99294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438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2163964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981467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41857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355477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3791664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4025181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89522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8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273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85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59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55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86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https://www.chameleon-pharma.com/services/pharma-regulatory-registration/Diabetes-regulatory-affairs/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3436-0E1B-4389-96FF-CAAD53F03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392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56CC5B-35F0-02AA-7BE9-F649F63531CC}"/>
              </a:ext>
            </a:extLst>
          </p:cNvPr>
          <p:cNvSpPr>
            <a:spLocks noGrp="1"/>
          </p:cNvSpPr>
          <p:nvPr>
            <p:ph type="dt" sz="half" idx="10"/>
          </p:nvPr>
        </p:nvSpPr>
        <p:spPr>
          <a:xfrm>
            <a:off x="838200" y="6356350"/>
            <a:ext cx="2743200" cy="365125"/>
          </a:xfrm>
          <a:prstGeom prst="rect">
            <a:avLst/>
          </a:prstGeom>
        </p:spPr>
        <p:txBody>
          <a:bodyPr/>
          <a:lstStyle/>
          <a:p>
            <a:fld id="{36E0DF11-1317-439E-9441-C7529AF9F1D3}" type="datetimeFigureOut">
              <a:rPr lang="en-GB" smtClean="0"/>
              <a:t>20/01/2024</a:t>
            </a:fld>
            <a:endParaRPr lang="en-GB"/>
          </a:p>
        </p:txBody>
      </p:sp>
      <p:sp>
        <p:nvSpPr>
          <p:cNvPr id="5" name="Footer Placeholder 4">
            <a:extLst>
              <a:ext uri="{FF2B5EF4-FFF2-40B4-BE49-F238E27FC236}">
                <a16:creationId xmlns:a16="http://schemas.microsoft.com/office/drawing/2014/main" id="{B54011CD-EA31-F6FC-C87D-576800A26B3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E48BE27-CE1E-354C-3C56-A90270A3230F}"/>
              </a:ext>
            </a:extLst>
          </p:cNvPr>
          <p:cNvSpPr>
            <a:spLocks noGrp="1"/>
          </p:cNvSpPr>
          <p:nvPr>
            <p:ph type="sldNum" sz="quarter" idx="12"/>
          </p:nvPr>
        </p:nvSpPr>
        <p:spPr>
          <a:xfrm>
            <a:off x="8610600" y="6356350"/>
            <a:ext cx="2743200" cy="365125"/>
          </a:xfrm>
          <a:prstGeom prst="rect">
            <a:avLst/>
          </a:prstGeom>
        </p:spPr>
        <p:txBody>
          <a:bodyPr/>
          <a:lstStyle/>
          <a:p>
            <a:fld id="{64E3982D-25FB-41D0-8A75-71F5100C401D}" type="slidenum">
              <a:rPr lang="en-GB" smtClean="0"/>
              <a:t>‹#›</a:t>
            </a:fld>
            <a:endParaRPr lang="en-GB"/>
          </a:p>
        </p:txBody>
      </p:sp>
      <p:pic>
        <p:nvPicPr>
          <p:cNvPr id="10" name="Picture 2">
            <a:extLst>
              <a:ext uri="{FF2B5EF4-FFF2-40B4-BE49-F238E27FC236}">
                <a16:creationId xmlns:a16="http://schemas.microsoft.com/office/drawing/2014/main" id="{EDFF905C-F0EF-F3B4-7FEE-381213454650}"/>
              </a:ext>
            </a:extLst>
          </p:cNvPr>
          <p:cNvPicPr>
            <a:picLocks noChangeAspect="1"/>
          </p:cNvPicPr>
          <p:nvPr userDrawn="1"/>
        </p:nvPicPr>
        <p:blipFill>
          <a:blip r:embed="rId2"/>
          <a:srcRect l="920" t="8552" r="895" b="8552"/>
          <a:stretch>
            <a:fillRect/>
          </a:stretch>
        </p:blipFill>
        <p:spPr>
          <a:xfrm>
            <a:off x="0" y="0"/>
            <a:ext cx="12192000" cy="6858000"/>
          </a:xfrm>
          <a:prstGeom prst="rect">
            <a:avLst/>
          </a:prstGeom>
        </p:spPr>
      </p:pic>
      <p:pic>
        <p:nvPicPr>
          <p:cNvPr id="12" name="Picture 9">
            <a:extLst>
              <a:ext uri="{FF2B5EF4-FFF2-40B4-BE49-F238E27FC236}">
                <a16:creationId xmlns:a16="http://schemas.microsoft.com/office/drawing/2014/main" id="{232313C0-E6A0-CA45-1ABB-FEEF07F1DEF4}"/>
              </a:ext>
            </a:extLst>
          </p:cNvPr>
          <p:cNvPicPr>
            <a:picLocks noChangeAspect="1"/>
          </p:cNvPicPr>
          <p:nvPr userDrawn="1"/>
        </p:nvPicPr>
        <p:blipFill>
          <a:blip r:embed="rId3"/>
          <a:srcRect l="13019" t="23722" r="260" b="31372"/>
          <a:stretch>
            <a:fillRect/>
          </a:stretch>
        </p:blipFill>
        <p:spPr>
          <a:xfrm>
            <a:off x="7475159" y="363140"/>
            <a:ext cx="4457425" cy="1072370"/>
          </a:xfrm>
          <a:prstGeom prst="rect">
            <a:avLst/>
          </a:prstGeom>
        </p:spPr>
      </p:pic>
      <p:sp>
        <p:nvSpPr>
          <p:cNvPr id="2" name="Title 1">
            <a:extLst>
              <a:ext uri="{FF2B5EF4-FFF2-40B4-BE49-F238E27FC236}">
                <a16:creationId xmlns:a16="http://schemas.microsoft.com/office/drawing/2014/main" id="{B955366F-7B91-20A1-9914-68B3CDDFB43A}"/>
              </a:ext>
            </a:extLst>
          </p:cNvPr>
          <p:cNvSpPr>
            <a:spLocks noGrp="1"/>
          </p:cNvSpPr>
          <p:nvPr>
            <p:ph type="ctrTitle"/>
          </p:nvPr>
        </p:nvSpPr>
        <p:spPr>
          <a:xfrm>
            <a:off x="649594" y="2819399"/>
            <a:ext cx="10925704" cy="490653"/>
          </a:xfrm>
          <a:prstGeom prst="rect">
            <a:avLst/>
          </a:prstGeom>
        </p:spPr>
        <p:txBody>
          <a:bodyPr anchor="b">
            <a:normAutofit/>
          </a:bodyPr>
          <a:lstStyle>
            <a:lvl1pPr algn="l">
              <a:defRPr sz="2000" b="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D1B578C-DBDD-89A9-2201-3FEFEECCDAD1}"/>
              </a:ext>
            </a:extLst>
          </p:cNvPr>
          <p:cNvSpPr>
            <a:spLocks noGrp="1"/>
          </p:cNvSpPr>
          <p:nvPr>
            <p:ph type="subTitle" idx="1"/>
          </p:nvPr>
        </p:nvSpPr>
        <p:spPr>
          <a:xfrm>
            <a:off x="649594" y="3467843"/>
            <a:ext cx="10925704" cy="685057"/>
          </a:xfrm>
          <a:prstGeom prst="rect">
            <a:avLst/>
          </a:prstGeom>
        </p:spPr>
        <p:txBody>
          <a:bodyPr>
            <a:normAutofit/>
          </a:bodyPr>
          <a:lstStyle>
            <a:lvl1pPr marL="0" indent="0" algn="l">
              <a:buFont typeface="+mj-lt"/>
              <a:buNone/>
              <a:defRPr sz="3600" b="1">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557113268"/>
      </p:ext>
    </p:extLst>
  </p:cSld>
  <p:clrMapOvr>
    <a:masterClrMapping/>
  </p:clrMapOvr>
  <p:extLst>
    <p:ext uri="{DCECCB84-F9BA-43D5-87BE-67443E8EF086}">
      <p15:sldGuideLst xmlns:p15="http://schemas.microsoft.com/office/powerpoint/2012/main">
        <p15:guide id="1" orient="horz" pos="2092">
          <p15:clr>
            <a:srgbClr val="FBAE40"/>
          </p15:clr>
        </p15:guide>
        <p15:guide id="2" orient="horz" pos="218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4">
            <a:extLst>
              <a:ext uri="{FF2B5EF4-FFF2-40B4-BE49-F238E27FC236}">
                <a16:creationId xmlns:a16="http://schemas.microsoft.com/office/drawing/2014/main" id="{DAD3CE40-76D3-B0E4-6324-E805AB9ACDD6}"/>
              </a:ext>
            </a:extLst>
          </p:cNvPr>
          <p:cNvSpPr>
            <a:spLocks noGrp="1"/>
          </p:cNvSpPr>
          <p:nvPr>
            <p:ph type="title"/>
          </p:nvPr>
        </p:nvSpPr>
        <p:spPr>
          <a:xfrm>
            <a:off x="334962" y="190432"/>
            <a:ext cx="11857038" cy="1095506"/>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4">
            <a:extLst>
              <a:ext uri="{FF2B5EF4-FFF2-40B4-BE49-F238E27FC236}">
                <a16:creationId xmlns:a16="http://schemas.microsoft.com/office/drawing/2014/main" id="{860F20B5-E2C9-5FC4-D163-A60B1CF32E5E}"/>
              </a:ext>
            </a:extLst>
          </p:cNvPr>
          <p:cNvSpPr txBox="1">
            <a:spLocks/>
          </p:cNvSpPr>
          <p:nvPr userDrawn="1"/>
        </p:nvSpPr>
        <p:spPr>
          <a:xfrm>
            <a:off x="5893156" y="6492875"/>
            <a:ext cx="405689" cy="365125"/>
          </a:xfrm>
          <a:prstGeom prst="rect">
            <a:avLst/>
          </a:prstGeom>
        </p:spPr>
        <p:txBody>
          <a:bodyPr anchor="ctr"/>
          <a:lstStyle>
            <a:defPPr>
              <a:defRPr lang="en-US"/>
            </a:defPPr>
            <a:lvl1pPr marL="0" algn="ctr" defTabSz="914400" rtl="0" eaLnBrk="1" latinLnBrk="0" hangingPunct="1">
              <a:defRPr sz="1000" kern="1200">
                <a:solidFill>
                  <a:srgbClr val="1C75BC"/>
                </a:solidFill>
                <a:latin typeface="Arial (Body)"/>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7E0DB4-485C-4310-8F5C-24255A7CCCA9}" type="slidenum">
              <a:rPr lang="en-IN" smtClean="0"/>
              <a:pPr/>
              <a:t>‹#›</a:t>
            </a:fld>
            <a:endParaRPr lang="en-IN" dirty="0"/>
          </a:p>
        </p:txBody>
      </p:sp>
    </p:spTree>
    <p:extLst>
      <p:ext uri="{BB962C8B-B14F-4D97-AF65-F5344CB8AC3E}">
        <p14:creationId xmlns:p14="http://schemas.microsoft.com/office/powerpoint/2010/main" val="61882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1B90-B754-7225-CE37-1E9BD9D8E5BC}"/>
              </a:ext>
            </a:extLst>
          </p:cNvPr>
          <p:cNvSpPr>
            <a:spLocks noGrp="1"/>
          </p:cNvSpPr>
          <p:nvPr>
            <p:ph type="title"/>
          </p:nvPr>
        </p:nvSpPr>
        <p:spPr>
          <a:xfrm>
            <a:off x="334963" y="260351"/>
            <a:ext cx="11522075" cy="936624"/>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AA091-7287-2275-E5DB-A7271C11003F}"/>
              </a:ext>
            </a:extLst>
          </p:cNvPr>
          <p:cNvSpPr>
            <a:spLocks noGrp="1"/>
          </p:cNvSpPr>
          <p:nvPr>
            <p:ph idx="1"/>
          </p:nvPr>
        </p:nvSpPr>
        <p:spPr>
          <a:xfrm>
            <a:off x="347663" y="1196974"/>
            <a:ext cx="11509374" cy="50403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165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58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408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EA99FA-8600-7E14-2508-DD34DE59D2B7}"/>
              </a:ext>
            </a:extLst>
          </p:cNvPr>
          <p:cNvSpPr/>
          <p:nvPr userDrawn="1"/>
        </p:nvSpPr>
        <p:spPr>
          <a:xfrm>
            <a:off x="0" y="386335"/>
            <a:ext cx="180975" cy="703700"/>
          </a:xfrm>
          <a:prstGeom prst="rect">
            <a:avLst/>
          </a:prstGeom>
          <a:solidFill>
            <a:srgbClr val="1C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4141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78" r:id="rId4"/>
    <p:sldLayoutId id="2147483679" r:id="rId5"/>
  </p:sldLayoutIdLst>
  <p:txStyles>
    <p:titleStyle>
      <a:lvl1pPr algn="l" defTabSz="914400" rtl="0" eaLnBrk="1" latinLnBrk="0" hangingPunct="1">
        <a:lnSpc>
          <a:spcPct val="90000"/>
        </a:lnSpc>
        <a:spcBef>
          <a:spcPct val="0"/>
        </a:spcBef>
        <a:buNone/>
        <a:defRPr sz="2400" b="1" kern="1200">
          <a:solidFill>
            <a:srgbClr val="1C75B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Body)"/>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Body)"/>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Body)"/>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Body)"/>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Body)"/>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F26B43"/>
          </p15:clr>
        </p15:guide>
        <p15:guide id="4" pos="211">
          <p15:clr>
            <a:srgbClr val="F26B43"/>
          </p15:clr>
        </p15:guide>
        <p15:guide id="5" pos="3749">
          <p15:clr>
            <a:srgbClr val="F26B43"/>
          </p15:clr>
        </p15:guide>
        <p15:guide id="6" pos="3940">
          <p15:clr>
            <a:srgbClr val="F26B43"/>
          </p15:clr>
        </p15:guide>
        <p15:guide id="7" orient="horz" pos="4065">
          <p15:clr>
            <a:srgbClr val="F26B43"/>
          </p15:clr>
        </p15:guide>
        <p15:guide id="8" orient="horz" pos="3929">
          <p15:clr>
            <a:srgbClr val="F26B43"/>
          </p15:clr>
        </p15:guide>
        <p15:guide id="9" orient="horz" pos="754">
          <p15:clr>
            <a:srgbClr val="F26B43"/>
          </p15:clr>
        </p15:guide>
        <p15:guide id="10" orient="horz" pos="1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hyperlink" Target="https://bard.google.com/"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bard.google.com/"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bard.googl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myrx.in/findmedicine.a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myrx.in/findmedicine.ac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bard.google.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app.brand24.com/user/login/?backurl=/panel/results/?sid%3D1208051440%26utm_medium%3Demail%26utm_source%3Ddaily_report%26utm_content%3Dheader_cta"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app.brand24.com/user/login/?backurl=/panel/results/?sid%3D1208051440%26utm_medium%3Demail%26utm_source%3Ddaily_report%26utm_content%3Dheader_ct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doption.microsoft.com/en-us/project-sophia/" TargetMode="External"/><Relationship Id="rId5" Type="http://schemas.openxmlformats.org/officeDocument/2006/relationships/image" Target="../media/image19.png"/><Relationship Id="rId4" Type="http://schemas.openxmlformats.org/officeDocument/2006/relationships/hyperlink" Target="https://www.p360.com/birdza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flow-dream-6897.lightning.force.com/lightning/page/ho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hat.openai.com/" TargetMode="External"/><Relationship Id="rId4" Type="http://schemas.openxmlformats.org/officeDocument/2006/relationships/hyperlink" Target="https://bard.googl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hat.openai.com/" TargetMode="External"/><Relationship Id="rId4" Type="http://schemas.openxmlformats.org/officeDocument/2006/relationships/hyperlink" Target="https://bard.google.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hat.openai.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pp.brand24.com/user/login/?backurl=/panel/results/?sid%3D1208051440%26utm_medium%3Demail%26utm_source%3Ddaily_report%26utm_content%3Dheader_ct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s://gamma.app/?lng=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gamma.ap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hyperlink" Target="https://gamma.app"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gamma.app" TargetMode="External"/><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gamma.app" TargetMode="Externa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Layout" Target="../diagrams/layout1.xml"/><Relationship Id="rId7" Type="http://schemas.openxmlformats.org/officeDocument/2006/relationships/image" Target="../media/image10.pn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bard.google.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bard.googl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t="-22970" b="-27029"/>
            </a:stretch>
          </a:blipFill>
        </p:spPr>
        <p:txBody>
          <a:bodyPr/>
          <a:lstStyle/>
          <a:p>
            <a:endParaRPr lang="en-IN" dirty="0"/>
          </a:p>
        </p:txBody>
      </p:sp>
      <p:sp>
        <p:nvSpPr>
          <p:cNvPr id="3" name="TextBox 3"/>
          <p:cNvSpPr txBox="1"/>
          <p:nvPr/>
        </p:nvSpPr>
        <p:spPr>
          <a:xfrm>
            <a:off x="3095608" y="1631710"/>
            <a:ext cx="4083785" cy="1667508"/>
          </a:xfrm>
          <a:prstGeom prst="rect">
            <a:avLst/>
          </a:prstGeom>
        </p:spPr>
        <p:txBody>
          <a:bodyPr lIns="0" tIns="0" rIns="0" bIns="0" rtlCol="0" anchor="t">
            <a:spAutoFit/>
          </a:bodyPr>
          <a:lstStyle/>
          <a:p>
            <a:pPr defTabSz="609630">
              <a:lnSpc>
                <a:spcPts val="4424"/>
              </a:lnSpc>
            </a:pPr>
            <a:r>
              <a:rPr lang="en-US" sz="3656" dirty="0">
                <a:solidFill>
                  <a:srgbClr val="FFFFFF"/>
                </a:solidFill>
                <a:latin typeface="Times New Roman" panose="02020603050405020304" pitchFamily="18" charset="0"/>
                <a:cs typeface="Times New Roman" panose="02020603050405020304" pitchFamily="18" charset="0"/>
              </a:rPr>
              <a:t>BRANDEX</a:t>
            </a:r>
          </a:p>
          <a:p>
            <a:pPr defTabSz="609630">
              <a:lnSpc>
                <a:spcPts val="4424"/>
              </a:lnSpc>
            </a:pPr>
            <a:r>
              <a:rPr lang="en-US" sz="3656" dirty="0">
                <a:solidFill>
                  <a:srgbClr val="F7CD34"/>
                </a:solidFill>
                <a:latin typeface="Times New Roman" panose="02020603050405020304" pitchFamily="18" charset="0"/>
                <a:cs typeface="Times New Roman" panose="02020603050405020304" pitchFamily="18" charset="0"/>
              </a:rPr>
              <a:t>SITAGLIPTIN</a:t>
            </a:r>
          </a:p>
          <a:p>
            <a:pPr defTabSz="609630">
              <a:lnSpc>
                <a:spcPts val="4424"/>
              </a:lnSpc>
            </a:pPr>
            <a:r>
              <a:rPr lang="en-US" sz="3656" dirty="0">
                <a:solidFill>
                  <a:srgbClr val="FFFFFF"/>
                </a:solidFill>
                <a:latin typeface="Times New Roman" panose="02020603050405020304" pitchFamily="18" charset="0"/>
                <a:cs typeface="Times New Roman" panose="02020603050405020304" pitchFamily="18" charset="0"/>
              </a:rPr>
              <a:t>MARKET</a:t>
            </a:r>
          </a:p>
        </p:txBody>
      </p:sp>
      <p:sp>
        <p:nvSpPr>
          <p:cNvPr id="4" name="AutoShape 4"/>
          <p:cNvSpPr/>
          <p:nvPr/>
        </p:nvSpPr>
        <p:spPr>
          <a:xfrm>
            <a:off x="3095608" y="3535926"/>
            <a:ext cx="2119605" cy="0"/>
          </a:xfrm>
          <a:prstGeom prst="line">
            <a:avLst/>
          </a:prstGeom>
          <a:ln w="95250" cap="flat">
            <a:solidFill>
              <a:srgbClr val="C6D6E2"/>
            </a:solidFill>
            <a:prstDash val="solid"/>
            <a:headEnd type="none" w="sm" len="sm"/>
            <a:tailEnd type="none" w="sm" len="sm"/>
          </a:ln>
        </p:spPr>
        <p:txBody>
          <a:bodyPr/>
          <a:lstStyle/>
          <a:p>
            <a:endParaRPr lang="en-IN" dirty="0"/>
          </a:p>
        </p:txBody>
      </p:sp>
      <p:sp>
        <p:nvSpPr>
          <p:cNvPr id="5" name="Freeform 5"/>
          <p:cNvSpPr/>
          <p:nvPr/>
        </p:nvSpPr>
        <p:spPr>
          <a:xfrm>
            <a:off x="3095608" y="905252"/>
            <a:ext cx="828313" cy="439006"/>
          </a:xfrm>
          <a:custGeom>
            <a:avLst/>
            <a:gdLst/>
            <a:ahLst/>
            <a:cxnLst/>
            <a:rect l="l" t="t" r="r" b="b"/>
            <a:pathLst>
              <a:path w="1242470" h="658509">
                <a:moveTo>
                  <a:pt x="0" y="0"/>
                </a:moveTo>
                <a:lnTo>
                  <a:pt x="1242470" y="0"/>
                </a:lnTo>
                <a:lnTo>
                  <a:pt x="1242470" y="658509"/>
                </a:lnTo>
                <a:lnTo>
                  <a:pt x="0" y="6585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AutoShape 6"/>
          <p:cNvSpPr/>
          <p:nvPr/>
        </p:nvSpPr>
        <p:spPr>
          <a:xfrm>
            <a:off x="3095608" y="5578182"/>
            <a:ext cx="1900450" cy="0"/>
          </a:xfrm>
          <a:prstGeom prst="line">
            <a:avLst/>
          </a:prstGeom>
          <a:ln w="657225" cap="rnd">
            <a:solidFill>
              <a:srgbClr val="F7CD34"/>
            </a:solidFill>
            <a:prstDash val="solid"/>
            <a:headEnd type="none" w="sm" len="sm"/>
            <a:tailEnd type="none" w="sm" len="sm"/>
          </a:ln>
        </p:spPr>
        <p:txBody>
          <a:bodyPr/>
          <a:lstStyle/>
          <a:p>
            <a:endParaRPr lang="en-IN" dirty="0"/>
          </a:p>
        </p:txBody>
      </p:sp>
      <p:grpSp>
        <p:nvGrpSpPr>
          <p:cNvPr id="7" name="Group 7"/>
          <p:cNvGrpSpPr/>
          <p:nvPr/>
        </p:nvGrpSpPr>
        <p:grpSpPr>
          <a:xfrm>
            <a:off x="5873557" y="2601942"/>
            <a:ext cx="5408619" cy="540861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6D6E2"/>
            </a:solidFill>
          </p:spPr>
        </p:sp>
      </p:grpSp>
      <p:grpSp>
        <p:nvGrpSpPr>
          <p:cNvPr id="9" name="Group 9"/>
          <p:cNvGrpSpPr>
            <a:grpSpLocks noChangeAspect="1"/>
          </p:cNvGrpSpPr>
          <p:nvPr/>
        </p:nvGrpSpPr>
        <p:grpSpPr>
          <a:xfrm>
            <a:off x="6019110" y="2747505"/>
            <a:ext cx="5117513" cy="5117493"/>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5401" r="-14598"/>
              </a:stretch>
            </a:blipFill>
          </p:spPr>
        </p:sp>
      </p:grpSp>
      <p:grpSp>
        <p:nvGrpSpPr>
          <p:cNvPr id="11" name="Group 11"/>
          <p:cNvGrpSpPr/>
          <p:nvPr/>
        </p:nvGrpSpPr>
        <p:grpSpPr>
          <a:xfrm>
            <a:off x="9078961" y="285400"/>
            <a:ext cx="3113039" cy="992541"/>
            <a:chOff x="0" y="0"/>
            <a:chExt cx="1229843" cy="392115"/>
          </a:xfrm>
        </p:grpSpPr>
        <p:sp>
          <p:nvSpPr>
            <p:cNvPr id="12" name="Freeform 12"/>
            <p:cNvSpPr/>
            <p:nvPr/>
          </p:nvSpPr>
          <p:spPr>
            <a:xfrm>
              <a:off x="0" y="0"/>
              <a:ext cx="1229843" cy="392115"/>
            </a:xfrm>
            <a:custGeom>
              <a:avLst/>
              <a:gdLst/>
              <a:ahLst/>
              <a:cxnLst/>
              <a:rect l="l" t="t" r="r" b="b"/>
              <a:pathLst>
                <a:path w="1229843" h="392115">
                  <a:moveTo>
                    <a:pt x="84556" y="0"/>
                  </a:moveTo>
                  <a:lnTo>
                    <a:pt x="1145287" y="0"/>
                  </a:lnTo>
                  <a:cubicBezTo>
                    <a:pt x="1167712" y="0"/>
                    <a:pt x="1189219" y="8909"/>
                    <a:pt x="1205077" y="24766"/>
                  </a:cubicBezTo>
                  <a:cubicBezTo>
                    <a:pt x="1220934" y="40623"/>
                    <a:pt x="1229843" y="62130"/>
                    <a:pt x="1229843" y="84556"/>
                  </a:cubicBezTo>
                  <a:lnTo>
                    <a:pt x="1229843" y="307559"/>
                  </a:lnTo>
                  <a:cubicBezTo>
                    <a:pt x="1229843" y="329985"/>
                    <a:pt x="1220934" y="351492"/>
                    <a:pt x="1205077" y="367349"/>
                  </a:cubicBezTo>
                  <a:cubicBezTo>
                    <a:pt x="1189219" y="383206"/>
                    <a:pt x="1167712" y="392115"/>
                    <a:pt x="1145287" y="392115"/>
                  </a:cubicBezTo>
                  <a:lnTo>
                    <a:pt x="84556" y="392115"/>
                  </a:lnTo>
                  <a:cubicBezTo>
                    <a:pt x="62130" y="392115"/>
                    <a:pt x="40623" y="383206"/>
                    <a:pt x="24766" y="367349"/>
                  </a:cubicBezTo>
                  <a:cubicBezTo>
                    <a:pt x="8909" y="351492"/>
                    <a:pt x="0" y="329985"/>
                    <a:pt x="0" y="307559"/>
                  </a:cubicBezTo>
                  <a:lnTo>
                    <a:pt x="0" y="84556"/>
                  </a:lnTo>
                  <a:cubicBezTo>
                    <a:pt x="0" y="62130"/>
                    <a:pt x="8909" y="40623"/>
                    <a:pt x="24766" y="24766"/>
                  </a:cubicBezTo>
                  <a:cubicBezTo>
                    <a:pt x="40623" y="8909"/>
                    <a:pt x="62130" y="0"/>
                    <a:pt x="84556" y="0"/>
                  </a:cubicBezTo>
                  <a:close/>
                </a:path>
              </a:pathLst>
            </a:custGeom>
            <a:solidFill>
              <a:srgbClr val="C6D6E2"/>
            </a:solidFill>
          </p:spPr>
          <p:txBody>
            <a:bodyPr/>
            <a:lstStyle/>
            <a:p>
              <a:endParaRPr lang="en-IN" dirty="0"/>
            </a:p>
          </p:txBody>
        </p:sp>
        <p:sp>
          <p:nvSpPr>
            <p:cNvPr id="13" name="TextBox 13"/>
            <p:cNvSpPr txBox="1"/>
            <p:nvPr/>
          </p:nvSpPr>
          <p:spPr>
            <a:xfrm>
              <a:off x="0" y="-38100"/>
              <a:ext cx="1229843" cy="430215"/>
            </a:xfrm>
            <a:prstGeom prst="rect">
              <a:avLst/>
            </a:prstGeom>
          </p:spPr>
          <p:txBody>
            <a:bodyPr lIns="33867" tIns="33867" rIns="33867" bIns="33867" rtlCol="0" anchor="ctr"/>
            <a:lstStyle/>
            <a:p>
              <a:pPr algn="ctr" defTabSz="609630">
                <a:lnSpc>
                  <a:spcPts val="1381"/>
                </a:lnSpc>
              </a:pPr>
              <a:endParaRPr sz="1200" dirty="0">
                <a:solidFill>
                  <a:prstClr val="black"/>
                </a:solidFill>
                <a:latin typeface="Calibri"/>
              </a:endParaRPr>
            </a:p>
          </p:txBody>
        </p:sp>
      </p:grpSp>
      <p:sp>
        <p:nvSpPr>
          <p:cNvPr id="14" name="Freeform 14"/>
          <p:cNvSpPr/>
          <p:nvPr/>
        </p:nvSpPr>
        <p:spPr>
          <a:xfrm>
            <a:off x="4685448" y="-242338"/>
            <a:ext cx="1610365" cy="883688"/>
          </a:xfrm>
          <a:custGeom>
            <a:avLst/>
            <a:gdLst/>
            <a:ahLst/>
            <a:cxnLst/>
            <a:rect l="l" t="t" r="r" b="b"/>
            <a:pathLst>
              <a:path w="2415547" h="1325532">
                <a:moveTo>
                  <a:pt x="0" y="0"/>
                </a:moveTo>
                <a:lnTo>
                  <a:pt x="2415547" y="0"/>
                </a:lnTo>
                <a:lnTo>
                  <a:pt x="2415547" y="1325532"/>
                </a:lnTo>
                <a:lnTo>
                  <a:pt x="0" y="13255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3095608" y="4054584"/>
            <a:ext cx="2437585" cy="830997"/>
          </a:xfrm>
          <a:prstGeom prst="rect">
            <a:avLst/>
          </a:prstGeom>
        </p:spPr>
        <p:txBody>
          <a:bodyPr lIns="0" tIns="0" rIns="0" bIns="0" rtlCol="0" anchor="t">
            <a:spAutoFit/>
          </a:bodyPr>
          <a:lstStyle/>
          <a:p>
            <a:r>
              <a:rPr lang="en-US" b="1" i="1" u="sng" dirty="0"/>
              <a:t> </a:t>
            </a:r>
            <a:r>
              <a:rPr lang="en-US" dirty="0" smtClean="0">
                <a:solidFill>
                  <a:schemeClr val="bg1"/>
                </a:solidFill>
                <a:latin typeface="Times New Roman" panose="02020603050405020304" pitchFamily="18" charset="0"/>
                <a:cs typeface="Times New Roman" panose="02020603050405020304" pitchFamily="18" charset="0"/>
              </a:rPr>
              <a:t>STRATEGIES </a:t>
            </a:r>
            <a:r>
              <a:rPr lang="en-US" dirty="0">
                <a:solidFill>
                  <a:schemeClr val="bg1"/>
                </a:solidFill>
                <a:latin typeface="Times New Roman" panose="02020603050405020304" pitchFamily="18" charset="0"/>
                <a:cs typeface="Times New Roman" panose="02020603050405020304" pitchFamily="18" charset="0"/>
              </a:rPr>
              <a:t>FOR PROMOTING BRAND WITH HELP OF AI</a:t>
            </a:r>
            <a:endParaRPr lang="en-IN" dirty="0">
              <a:solidFill>
                <a:schemeClr val="bg1"/>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2808910" y="5331961"/>
            <a:ext cx="2817494" cy="492443"/>
          </a:xfrm>
          <a:prstGeom prst="rect">
            <a:avLst/>
          </a:prstGeom>
        </p:spPr>
        <p:txBody>
          <a:bodyPr wrap="square" lIns="0" tIns="0" rIns="0" bIns="0" rtlCol="0" anchor="t">
            <a:spAutoFit/>
          </a:bodyPr>
          <a:lstStyle/>
          <a:p>
            <a:pPr marL="171450" indent="-171450" defTabSz="609630">
              <a:buFont typeface="Arial" panose="020B0604020202020204" pitchFamily="34" charset="0"/>
              <a:buChar char="•"/>
            </a:pPr>
            <a:r>
              <a:rPr lang="en-US" sz="1600" b="1" dirty="0" smtClean="0">
                <a:solidFill>
                  <a:srgbClr val="191C27"/>
                </a:solidFill>
                <a:latin typeface="Times New Roman" panose="02020603050405020304" pitchFamily="18" charset="0"/>
                <a:cs typeface="Times New Roman" panose="02020603050405020304" pitchFamily="18" charset="0"/>
              </a:rPr>
              <a:t>Rutuja Patil</a:t>
            </a:r>
            <a:endParaRPr lang="en-US" sz="1600" b="1" dirty="0">
              <a:solidFill>
                <a:srgbClr val="191C27"/>
              </a:solidFill>
              <a:latin typeface="Times New Roman" panose="02020603050405020304" pitchFamily="18" charset="0"/>
              <a:cs typeface="Times New Roman" panose="02020603050405020304" pitchFamily="18" charset="0"/>
            </a:endParaRPr>
          </a:p>
          <a:p>
            <a:pPr marL="171450" indent="-171450" defTabSz="609630">
              <a:buFont typeface="Arial" panose="020B0604020202020204" pitchFamily="34" charset="0"/>
              <a:buChar char="•"/>
            </a:pPr>
            <a:r>
              <a:rPr lang="en-US" sz="1600" b="1" dirty="0" smtClean="0">
                <a:solidFill>
                  <a:srgbClr val="191C27"/>
                </a:solidFill>
                <a:latin typeface="Times New Roman" panose="02020603050405020304" pitchFamily="18" charset="0"/>
                <a:cs typeface="Times New Roman" panose="02020603050405020304" pitchFamily="18" charset="0"/>
              </a:rPr>
              <a:t>Harikesh Tiwari</a:t>
            </a:r>
            <a:endParaRPr lang="en-US" sz="1600" b="1" dirty="0">
              <a:solidFill>
                <a:srgbClr val="191C27"/>
              </a:solidFill>
              <a:latin typeface="Times New Roman" panose="02020603050405020304" pitchFamily="18" charset="0"/>
              <a:cs typeface="Times New Roman" panose="02020603050405020304" pitchFamily="18" charset="0"/>
            </a:endParaRPr>
          </a:p>
        </p:txBody>
      </p:sp>
      <p:sp>
        <p:nvSpPr>
          <p:cNvPr id="19" name="Freeform 9">
            <a:extLst>
              <a:ext uri="{FF2B5EF4-FFF2-40B4-BE49-F238E27FC236}">
                <a16:creationId xmlns:a16="http://schemas.microsoft.com/office/drawing/2014/main" id="{B26C3BDA-8E90-CA0C-E146-1A4F8E3302AC}"/>
              </a:ext>
            </a:extLst>
          </p:cNvPr>
          <p:cNvSpPr/>
          <p:nvPr/>
        </p:nvSpPr>
        <p:spPr>
          <a:xfrm rot="16200000">
            <a:off x="266499" y="-1444776"/>
            <a:ext cx="7777822" cy="7820480"/>
          </a:xfrm>
          <a:custGeom>
            <a:avLst/>
            <a:gdLst/>
            <a:ahLst/>
            <a:cxnLst/>
            <a:rect l="l" t="t" r="r" b="b"/>
            <a:pathLst>
              <a:path w="6078224" h="6111560">
                <a:moveTo>
                  <a:pt x="0" y="0"/>
                </a:moveTo>
                <a:lnTo>
                  <a:pt x="6078224" y="0"/>
                </a:lnTo>
                <a:lnTo>
                  <a:pt x="6078224" y="6111560"/>
                </a:lnTo>
                <a:lnTo>
                  <a:pt x="0" y="6111560"/>
                </a:lnTo>
                <a:lnTo>
                  <a:pt x="0" y="0"/>
                </a:lnTo>
                <a:close/>
              </a:path>
            </a:pathLst>
          </a:custGeom>
          <a:blipFill>
            <a:blip r:embed="rId8">
              <a:alphaModFix amt="36000"/>
              <a:extLst>
                <a:ext uri="{96DAC541-7B7A-43D3-8B79-37D633B846F1}">
                  <asvg:svgBlip xmlns="" xmlns:asvg="http://schemas.microsoft.com/office/drawing/2016/SVG/main" r:embed="rId9"/>
                </a:ext>
              </a:extLst>
            </a:blip>
            <a:stretch>
              <a:fillRect/>
            </a:stretch>
          </a:blipFill>
        </p:spPr>
      </p:sp>
      <p:sp>
        <p:nvSpPr>
          <p:cNvPr id="20" name="Freeform 13">
            <a:extLst>
              <a:ext uri="{FF2B5EF4-FFF2-40B4-BE49-F238E27FC236}">
                <a16:creationId xmlns:a16="http://schemas.microsoft.com/office/drawing/2014/main" id="{B700F514-C3F9-F2F9-B3D8-27F2C51288F6}"/>
              </a:ext>
            </a:extLst>
          </p:cNvPr>
          <p:cNvSpPr/>
          <p:nvPr/>
        </p:nvSpPr>
        <p:spPr>
          <a:xfrm>
            <a:off x="11292140" y="1073083"/>
            <a:ext cx="745569" cy="735082"/>
          </a:xfrm>
          <a:custGeom>
            <a:avLst/>
            <a:gdLst/>
            <a:ahLst/>
            <a:cxnLst/>
            <a:rect l="l" t="t" r="r" b="b"/>
            <a:pathLst>
              <a:path w="582648" h="574453">
                <a:moveTo>
                  <a:pt x="0" y="0"/>
                </a:moveTo>
                <a:lnTo>
                  <a:pt x="582647" y="0"/>
                </a:lnTo>
                <a:lnTo>
                  <a:pt x="582647" y="574452"/>
                </a:lnTo>
                <a:lnTo>
                  <a:pt x="0" y="5744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1" name="Freeform 8">
            <a:extLst>
              <a:ext uri="{FF2B5EF4-FFF2-40B4-BE49-F238E27FC236}">
                <a16:creationId xmlns:a16="http://schemas.microsoft.com/office/drawing/2014/main" id="{910ED9B1-CBAC-B5E8-58DC-67C66685485C}"/>
              </a:ext>
            </a:extLst>
          </p:cNvPr>
          <p:cNvSpPr/>
          <p:nvPr/>
        </p:nvSpPr>
        <p:spPr>
          <a:xfrm rot="16200000" flipH="1" flipV="1">
            <a:off x="4762716" y="-531263"/>
            <a:ext cx="8518464" cy="8565183"/>
          </a:xfrm>
          <a:custGeom>
            <a:avLst/>
            <a:gdLst/>
            <a:ahLst/>
            <a:cxnLst/>
            <a:rect l="l" t="t" r="r" b="b"/>
            <a:pathLst>
              <a:path w="6657022" h="6693532">
                <a:moveTo>
                  <a:pt x="6657021" y="6693532"/>
                </a:moveTo>
                <a:lnTo>
                  <a:pt x="0" y="6693532"/>
                </a:lnTo>
                <a:lnTo>
                  <a:pt x="0" y="0"/>
                </a:lnTo>
                <a:lnTo>
                  <a:pt x="6657021" y="0"/>
                </a:lnTo>
                <a:lnTo>
                  <a:pt x="6657021" y="6693532"/>
                </a:lnTo>
                <a:close/>
              </a:path>
            </a:pathLst>
          </a:custGeom>
          <a:blipFill>
            <a:blip r:embed="rId12">
              <a:alphaModFix amt="30000"/>
              <a:extLst>
                <a:ext uri="{96DAC541-7B7A-43D3-8B79-37D633B846F1}">
                  <asvg:svgBlip xmlns="" xmlns:asvg="http://schemas.microsoft.com/office/drawing/2016/SVG/main" r:embed="rId13"/>
                </a:ext>
              </a:extLst>
            </a:blip>
            <a:stretch>
              <a:fillRect/>
            </a:stretch>
          </a:blipFill>
        </p:spPr>
      </p:sp>
      <p:sp>
        <p:nvSpPr>
          <p:cNvPr id="17" name="Rectangle 16"/>
          <p:cNvSpPr/>
          <p:nvPr/>
        </p:nvSpPr>
        <p:spPr>
          <a:xfrm>
            <a:off x="1786467" y="5015878"/>
            <a:ext cx="3916908" cy="109916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09630">
              <a:buFont typeface="Arial" panose="020B0604020202020204" pitchFamily="34" charset="0"/>
              <a:buChar char="•"/>
            </a:pPr>
            <a:r>
              <a:rPr lang="en-US" sz="1600" b="1" dirty="0">
                <a:solidFill>
                  <a:srgbClr val="191C27"/>
                </a:solidFill>
                <a:latin typeface="Times New Roman" panose="02020603050405020304" pitchFamily="18" charset="0"/>
                <a:cs typeface="Times New Roman" panose="02020603050405020304" pitchFamily="18" charset="0"/>
              </a:rPr>
              <a:t>Rutuja </a:t>
            </a:r>
            <a:r>
              <a:rPr lang="en-US" sz="1600" b="1" dirty="0" smtClean="0">
                <a:solidFill>
                  <a:srgbClr val="191C27"/>
                </a:solidFill>
                <a:latin typeface="Times New Roman" panose="02020603050405020304" pitchFamily="18" charset="0"/>
                <a:cs typeface="Times New Roman" panose="02020603050405020304" pitchFamily="18" charset="0"/>
              </a:rPr>
              <a:t>Patil – P’MBA – IES MCRC</a:t>
            </a:r>
            <a:endParaRPr lang="en-US" sz="1600" b="1" dirty="0">
              <a:solidFill>
                <a:srgbClr val="191C27"/>
              </a:solidFill>
              <a:latin typeface="Times New Roman" panose="02020603050405020304" pitchFamily="18" charset="0"/>
              <a:cs typeface="Times New Roman" panose="02020603050405020304" pitchFamily="18" charset="0"/>
            </a:endParaRPr>
          </a:p>
          <a:p>
            <a:pPr marL="171450" indent="-171450" defTabSz="609630">
              <a:buFont typeface="Arial" panose="020B0604020202020204" pitchFamily="34" charset="0"/>
              <a:buChar char="•"/>
            </a:pPr>
            <a:r>
              <a:rPr lang="en-US" sz="1600" b="1" dirty="0">
                <a:solidFill>
                  <a:srgbClr val="191C27"/>
                </a:solidFill>
                <a:latin typeface="Times New Roman" panose="02020603050405020304" pitchFamily="18" charset="0"/>
                <a:cs typeface="Times New Roman" panose="02020603050405020304" pitchFamily="18" charset="0"/>
              </a:rPr>
              <a:t>Harikesh </a:t>
            </a:r>
            <a:r>
              <a:rPr lang="en-US" sz="1600" b="1" dirty="0" smtClean="0">
                <a:solidFill>
                  <a:srgbClr val="191C27"/>
                </a:solidFill>
                <a:latin typeface="Times New Roman" panose="02020603050405020304" pitchFamily="18" charset="0"/>
                <a:cs typeface="Times New Roman" panose="02020603050405020304" pitchFamily="18" charset="0"/>
              </a:rPr>
              <a:t>Tiwari – P’MBA – IES MCRC</a:t>
            </a:r>
            <a:endParaRPr lang="en-US" sz="1600" b="1" dirty="0">
              <a:solidFill>
                <a:srgbClr val="191C2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330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6209209" y="0"/>
            <a:ext cx="5982789"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p:txBody>
          <a:bodyPr/>
          <a:lstStyle/>
          <a:p>
            <a:r>
              <a:rPr lang="en-US" dirty="0" smtClean="0"/>
              <a:t>1. MARKET FOR DIABETIC DRUG IN INDIA </a:t>
            </a:r>
            <a:r>
              <a:rPr lang="en-US" dirty="0" smtClean="0"/>
              <a:t>(STATE WISE)</a:t>
            </a:r>
            <a:endParaRPr lang="en-US" dirty="0"/>
          </a:p>
        </p:txBody>
      </p:sp>
      <p:sp>
        <p:nvSpPr>
          <p:cNvPr id="5" name="TextBox 4"/>
          <p:cNvSpPr txBox="1"/>
          <p:nvPr/>
        </p:nvSpPr>
        <p:spPr>
          <a:xfrm>
            <a:off x="566057" y="1445623"/>
            <a:ext cx="575183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India has the world's second-largest diabetes population, with </a:t>
            </a:r>
            <a:r>
              <a:rPr lang="en-US" b="1" dirty="0"/>
              <a:t>over 77 million people living with the disease</a:t>
            </a:r>
            <a:r>
              <a:rPr lang="en-US" dirty="0"/>
              <a:t>. The market for diabetes drugs in India is expected to </a:t>
            </a:r>
            <a:r>
              <a:rPr lang="en-US" b="1" dirty="0"/>
              <a:t>grow at a CAGR of 12.4</a:t>
            </a:r>
            <a:r>
              <a:rPr lang="en-US" dirty="0"/>
              <a:t>% over the next five years, reaching a value </a:t>
            </a:r>
            <a:r>
              <a:rPr lang="en-US" dirty="0" smtClean="0"/>
              <a:t>of</a:t>
            </a:r>
          </a:p>
          <a:p>
            <a:r>
              <a:rPr lang="en-US" dirty="0"/>
              <a:t> </a:t>
            </a:r>
            <a:r>
              <a:rPr lang="en-US" dirty="0" smtClean="0"/>
              <a:t>   </a:t>
            </a:r>
            <a:r>
              <a:rPr lang="en-US" dirty="0"/>
              <a:t>INR 18,923 crore by 2025</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diabetes market in India is concentrated in the southern and western regions of the country.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These </a:t>
            </a:r>
            <a:r>
              <a:rPr lang="en-US" dirty="0"/>
              <a:t>regions have higher levels of </a:t>
            </a:r>
            <a:r>
              <a:rPr lang="en-US" b="1" dirty="0"/>
              <a:t>urbanization and income</a:t>
            </a:r>
            <a:r>
              <a:rPr lang="en-US" dirty="0"/>
              <a:t>, which are associated with a higher prevalence of diabetes.</a:t>
            </a:r>
            <a:endParaRPr lang="en-IN" dirty="0"/>
          </a:p>
        </p:txBody>
      </p:sp>
      <p:sp>
        <p:nvSpPr>
          <p:cNvPr id="12" name="TextBox 11"/>
          <p:cNvSpPr txBox="1"/>
          <p:nvPr/>
        </p:nvSpPr>
        <p:spPr>
          <a:xfrm>
            <a:off x="7060224" y="4715023"/>
            <a:ext cx="4531383" cy="646331"/>
          </a:xfrm>
          <a:prstGeom prst="rect">
            <a:avLst/>
          </a:prstGeom>
          <a:noFill/>
        </p:spPr>
        <p:txBody>
          <a:bodyPr wrap="square" rtlCol="0">
            <a:spAutoFit/>
          </a:bodyPr>
          <a:lstStyle/>
          <a:p>
            <a:r>
              <a:rPr lang="en-US" b="1" dirty="0">
                <a:solidFill>
                  <a:srgbClr val="0563C1"/>
                </a:solidFill>
                <a:effectLst>
                  <a:outerShdw blurRad="38100" dist="38100" dir="2700000" algn="tl">
                    <a:srgbClr val="000000">
                      <a:alpha val="43137"/>
                    </a:srgbClr>
                  </a:outerShdw>
                </a:effectLst>
              </a:rPr>
              <a:t>These states account for over 40% of the total diabetes market in India.</a:t>
            </a:r>
            <a:endParaRPr lang="en-IN" b="1" dirty="0">
              <a:solidFill>
                <a:srgbClr val="0563C1"/>
              </a:solidFill>
              <a:effectLst>
                <a:outerShdw blurRad="38100" dist="38100" dir="2700000" algn="tl">
                  <a:srgbClr val="000000">
                    <a:alpha val="43137"/>
                  </a:srgbClr>
                </a:outerShdw>
              </a:effectLst>
            </a:endParaRPr>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graphicFrame>
        <p:nvGraphicFramePr>
          <p:cNvPr id="3" name="Diagram 2"/>
          <p:cNvGraphicFramePr/>
          <p:nvPr>
            <p:extLst>
              <p:ext uri="{D42A27DB-BD31-4B8C-83A1-F6EECF244321}">
                <p14:modId xmlns:p14="http://schemas.microsoft.com/office/powerpoint/2010/main" val="660861332"/>
              </p:ext>
            </p:extLst>
          </p:nvPr>
        </p:nvGraphicFramePr>
        <p:xfrm>
          <a:off x="7716881" y="2592708"/>
          <a:ext cx="2967447" cy="2013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7060224" y="1838031"/>
            <a:ext cx="4531384" cy="646331"/>
          </a:xfrm>
          <a:prstGeom prst="rect">
            <a:avLst/>
          </a:prstGeom>
          <a:noFill/>
        </p:spPr>
        <p:txBody>
          <a:bodyPr wrap="square" rtlCol="0">
            <a:spAutoFit/>
          </a:bodyPr>
          <a:lstStyle/>
          <a:p>
            <a:r>
              <a:rPr lang="en-US" dirty="0" smtClean="0"/>
              <a:t>India map showing distribution of diabetes market size in India</a:t>
            </a:r>
          </a:p>
        </p:txBody>
      </p:sp>
      <p:sp>
        <p:nvSpPr>
          <p:cNvPr id="15" name="Rectangle 14"/>
          <p:cNvSpPr/>
          <p:nvPr/>
        </p:nvSpPr>
        <p:spPr>
          <a:xfrm>
            <a:off x="800865" y="5444473"/>
            <a:ext cx="4942443" cy="369332"/>
          </a:xfrm>
          <a:prstGeom prst="rect">
            <a:avLst/>
          </a:prstGeom>
          <a:ln>
            <a:solidFill>
              <a:srgbClr val="0563C1"/>
            </a:solidFill>
          </a:ln>
        </p:spPr>
        <p:txBody>
          <a:bodyPr wrap="none">
            <a:spAutoFit/>
          </a:bodyPr>
          <a:lstStyle/>
          <a:p>
            <a:r>
              <a:rPr lang="en-US" dirty="0"/>
              <a:t>With AI reference info- </a:t>
            </a:r>
            <a:r>
              <a:rPr lang="en-US" dirty="0">
                <a:hlinkClick r:id="rId8"/>
              </a:rPr>
              <a:t>https://bard.google.com</a:t>
            </a:r>
            <a:endParaRPr lang="en-IN" dirty="0"/>
          </a:p>
        </p:txBody>
      </p:sp>
    </p:spTree>
    <p:extLst>
      <p:ext uri="{BB962C8B-B14F-4D97-AF65-F5344CB8AC3E}">
        <p14:creationId xmlns:p14="http://schemas.microsoft.com/office/powerpoint/2010/main" val="997869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6392092" y="0"/>
            <a:ext cx="5798166"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12AC05B-51EE-BAE0-E616-57389F6C25AE}"/>
              </a:ext>
            </a:extLst>
          </p:cNvPr>
          <p:cNvSpPr/>
          <p:nvPr/>
        </p:nvSpPr>
        <p:spPr>
          <a:xfrm>
            <a:off x="209006" y="1285938"/>
            <a:ext cx="7758395" cy="530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ts val="1700"/>
              </a:lnSpc>
              <a:spcBef>
                <a:spcPts val="600"/>
              </a:spcBef>
              <a:spcAft>
                <a:spcPts val="600"/>
              </a:spcAft>
              <a:defRPr/>
            </a:pPr>
            <a:endParaRPr lang="en-US" sz="2000" dirty="0">
              <a:solidFill>
                <a:prstClr val="black"/>
              </a:solidFill>
              <a:latin typeface="Calibri" panose="020F0502020204030204" pitchFamily="34" charset="0"/>
              <a:cs typeface="Calibri" panose="020F0502020204030204" pitchFamily="34" charset="0"/>
            </a:endParaRPr>
          </a:p>
          <a:p>
            <a:pPr lvl="0">
              <a:lnSpc>
                <a:spcPts val="1700"/>
              </a:lnSpc>
              <a:spcBef>
                <a:spcPts val="600"/>
              </a:spcBef>
              <a:spcAft>
                <a:spcPts val="600"/>
              </a:spcAft>
              <a:defRPr/>
            </a:pPr>
            <a:endParaRPr lang="en-US" sz="1400" dirty="0">
              <a:solidFill>
                <a:prstClr val="black"/>
              </a:solidFill>
              <a:latin typeface="Arial" panose="020B0604020202020204" pitchFamily="34" charset="0"/>
              <a:cs typeface="Arial" panose="020B0604020202020204" pitchFamily="34" charset="0"/>
            </a:endParaRPr>
          </a:p>
          <a:p>
            <a:pPr lvl="0">
              <a:lnSpc>
                <a:spcPts val="1700"/>
              </a:lnSpc>
              <a:spcBef>
                <a:spcPts val="600"/>
              </a:spcBef>
              <a:spcAft>
                <a:spcPts val="600"/>
              </a:spcAf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8" name="Chart 7">
            <a:extLst>
              <a:ext uri="{FF2B5EF4-FFF2-40B4-BE49-F238E27FC236}">
                <a16:creationId xmlns:a16="http://schemas.microsoft.com/office/drawing/2014/main" id="{0A216D08-9DE9-5BE8-9BE0-7793FF056FAB}"/>
              </a:ext>
            </a:extLst>
          </p:cNvPr>
          <p:cNvGraphicFramePr/>
          <p:nvPr/>
        </p:nvGraphicFramePr>
        <p:xfrm>
          <a:off x="8085387" y="1775809"/>
          <a:ext cx="4224600" cy="459232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27" y="474785"/>
            <a:ext cx="10627050" cy="52584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9327" y="5793455"/>
            <a:ext cx="4942443" cy="369332"/>
          </a:xfrm>
          <a:prstGeom prst="rect">
            <a:avLst/>
          </a:prstGeom>
          <a:ln>
            <a:solidFill>
              <a:srgbClr val="0563C1"/>
            </a:solidFill>
          </a:ln>
        </p:spPr>
        <p:txBody>
          <a:bodyPr wrap="none">
            <a:spAutoFit/>
          </a:bodyPr>
          <a:lstStyle/>
          <a:p>
            <a:r>
              <a:rPr lang="en-US" dirty="0"/>
              <a:t>With AI reference info- </a:t>
            </a:r>
            <a:r>
              <a:rPr lang="en-US" dirty="0">
                <a:hlinkClick r:id="rId5"/>
              </a:rPr>
              <a:t>https://bard.google.com</a:t>
            </a:r>
            <a:endParaRPr lang="en-IN" dirty="0"/>
          </a:p>
        </p:txBody>
      </p:sp>
    </p:spTree>
    <p:extLst>
      <p:ext uri="{BB962C8B-B14F-4D97-AF65-F5344CB8AC3E}">
        <p14:creationId xmlns:p14="http://schemas.microsoft.com/office/powerpoint/2010/main" val="213629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72962"/>
            <a:ext cx="6413057" cy="679938"/>
          </a:xfrm>
        </p:spPr>
        <p:txBody>
          <a:bodyPr>
            <a:normAutofit fontScale="77500" lnSpcReduction="20000"/>
          </a:bodyPr>
          <a:lstStyle/>
          <a:p>
            <a:r>
              <a:rPr lang="en-US" dirty="0" smtClean="0">
                <a:solidFill>
                  <a:schemeClr val="bg1"/>
                </a:solidFill>
                <a:latin typeface="Times New Roman" panose="02020603050405020304" pitchFamily="18" charset="0"/>
                <a:cs typeface="Times New Roman" panose="02020603050405020304" pitchFamily="18" charset="0"/>
              </a:rPr>
              <a:t>4. STRATEGY FOR MAHARASHTRA</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935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10121375" y="5230567"/>
            <a:ext cx="381358" cy="763695"/>
          </a:xfrm>
          <a:prstGeom prst="rect">
            <a:avLst/>
          </a:prstGeom>
          <a:solidFill>
            <a:srgbClr val="1C75BC">
              <a:alpha val="5098"/>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1800" b="0" i="0" u="none" strike="noStrike" kern="1200" cap="none" spc="0" normalizeH="0" baseline="0" noProof="0" dirty="0">
              <a:ln>
                <a:noFill/>
              </a:ln>
              <a:solidFill>
                <a:schemeClr val="tx1">
                  <a:lumMod val="90000"/>
                  <a:lumOff val="10000"/>
                </a:schemeClr>
              </a:solidFill>
              <a:effectLst/>
              <a:uLnTx/>
              <a:uFillTx/>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456882" y="370759"/>
            <a:ext cx="4980246" cy="649568"/>
          </a:xfrm>
        </p:spPr>
        <p:txBody>
          <a:bodyPr>
            <a:normAutofit fontScale="90000"/>
          </a:bodyPr>
          <a:lstStyle/>
          <a:p>
            <a:r>
              <a:rPr lang="en-US" dirty="0" smtClean="0"/>
              <a:t>2. HIGHEST PREVELACE OF        DIABETES IN MAHARASHTRA</a:t>
            </a:r>
            <a:endParaRPr lang="en-US" dirty="0"/>
          </a:p>
        </p:txBody>
      </p:sp>
      <p:sp>
        <p:nvSpPr>
          <p:cNvPr id="3" name="Rectangle 2">
            <a:extLst>
              <a:ext uri="{FF2B5EF4-FFF2-40B4-BE49-F238E27FC236}">
                <a16:creationId xmlns:a16="http://schemas.microsoft.com/office/drawing/2014/main" id="{B12AC05B-51EE-BAE0-E616-57389F6C25AE}"/>
              </a:ext>
            </a:extLst>
          </p:cNvPr>
          <p:cNvSpPr/>
          <p:nvPr/>
        </p:nvSpPr>
        <p:spPr>
          <a:xfrm>
            <a:off x="209006" y="1285938"/>
            <a:ext cx="7758395" cy="530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ts val="1700"/>
              </a:lnSpc>
              <a:spcBef>
                <a:spcPts val="600"/>
              </a:spcBef>
              <a:spcAft>
                <a:spcPts val="600"/>
              </a:spcAft>
              <a:defRPr/>
            </a:pPr>
            <a:endParaRPr lang="en-US" sz="2000" dirty="0">
              <a:solidFill>
                <a:prstClr val="black"/>
              </a:solidFill>
              <a:latin typeface="Calibri" panose="020F0502020204030204" pitchFamily="34" charset="0"/>
              <a:cs typeface="Calibri" panose="020F0502020204030204" pitchFamily="34" charset="0"/>
            </a:endParaRPr>
          </a:p>
          <a:p>
            <a:pPr lvl="0">
              <a:lnSpc>
                <a:spcPts val="1700"/>
              </a:lnSpc>
              <a:spcBef>
                <a:spcPts val="600"/>
              </a:spcBef>
              <a:spcAft>
                <a:spcPts val="600"/>
              </a:spcAft>
              <a:defRPr/>
            </a:pPr>
            <a:endParaRPr lang="en-US" sz="1400" dirty="0">
              <a:solidFill>
                <a:prstClr val="black"/>
              </a:solidFill>
              <a:latin typeface="Arial" panose="020B0604020202020204" pitchFamily="34" charset="0"/>
              <a:cs typeface="Arial" panose="020B0604020202020204" pitchFamily="34" charset="0"/>
            </a:endParaRPr>
          </a:p>
          <a:p>
            <a:pPr lvl="0">
              <a:lnSpc>
                <a:spcPts val="1700"/>
              </a:lnSpc>
              <a:spcBef>
                <a:spcPts val="600"/>
              </a:spcBef>
              <a:spcAft>
                <a:spcPts val="600"/>
              </a:spcAf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548640" y="1681428"/>
            <a:ext cx="10302240" cy="310341"/>
          </a:xfrm>
          <a:prstGeom prst="rect">
            <a:avLst/>
          </a:prstGeom>
        </p:spPr>
        <p:txBody>
          <a:bodyPr wrap="square">
            <a:spAutoFit/>
          </a:bodyPr>
          <a:lstStyle/>
          <a:p>
            <a:pPr lvl="0">
              <a:lnSpc>
                <a:spcPts val="1700"/>
              </a:lnSpc>
              <a:spcBef>
                <a:spcPts val="600"/>
              </a:spcBef>
              <a:spcAft>
                <a:spcPts val="600"/>
              </a:spcAft>
              <a:defRPr/>
            </a:pP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1617" y="2085754"/>
            <a:ext cx="477869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a:t>
            </a:r>
            <a:r>
              <a:rPr lang="en-US" dirty="0" smtClean="0"/>
              <a:t>ities </a:t>
            </a:r>
            <a:r>
              <a:rPr lang="en-US" dirty="0"/>
              <a:t>in Maharashtra with the highest prevalence of diabetes according to a recent </a:t>
            </a:r>
            <a:r>
              <a:rPr lang="en-US" dirty="0" smtClean="0"/>
              <a:t>search</a:t>
            </a:r>
          </a:p>
          <a:p>
            <a:endParaRPr lang="en-US" dirty="0"/>
          </a:p>
          <a:p>
            <a:endParaRPr lang="en-US" dirty="0" smtClean="0"/>
          </a:p>
          <a:p>
            <a:pPr marL="285750" indent="-285750">
              <a:buFont typeface="Arial" panose="020B0604020202020204" pitchFamily="34" charset="0"/>
              <a:buChar char="•"/>
            </a:pPr>
            <a:r>
              <a:rPr lang="en-US" dirty="0" smtClean="0"/>
              <a:t>Mumbai</a:t>
            </a:r>
          </a:p>
          <a:p>
            <a:pPr marL="285750" indent="-285750">
              <a:buFont typeface="Arial" panose="020B0604020202020204" pitchFamily="34" charset="0"/>
              <a:buChar char="•"/>
            </a:pPr>
            <a:r>
              <a:rPr lang="en-US" dirty="0" smtClean="0"/>
              <a:t>Nanded</a:t>
            </a:r>
            <a:endParaRPr lang="en-US" dirty="0"/>
          </a:p>
        </p:txBody>
      </p:sp>
      <p:sp>
        <p:nvSpPr>
          <p:cNvPr id="24" name="Rectangle 23">
            <a:extLst>
              <a:ext uri="{FF2B5EF4-FFF2-40B4-BE49-F238E27FC236}">
                <a16:creationId xmlns:a16="http://schemas.microsoft.com/office/drawing/2014/main" id="{7848FCF5-0782-5066-714B-E065B8B47B82}"/>
              </a:ext>
            </a:extLst>
          </p:cNvPr>
          <p:cNvSpPr/>
          <p:nvPr/>
        </p:nvSpPr>
        <p:spPr>
          <a:xfrm>
            <a:off x="5529943" y="0"/>
            <a:ext cx="6662057"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p:cNvSpPr/>
          <p:nvPr/>
        </p:nvSpPr>
        <p:spPr>
          <a:xfrm>
            <a:off x="430565" y="5427748"/>
            <a:ext cx="5006563" cy="369332"/>
          </a:xfrm>
          <a:prstGeom prst="rect">
            <a:avLst/>
          </a:prstGeom>
          <a:ln>
            <a:solidFill>
              <a:srgbClr val="0563C1"/>
            </a:solidFill>
          </a:ln>
        </p:spPr>
        <p:txBody>
          <a:bodyPr wrap="none">
            <a:spAutoFit/>
          </a:bodyPr>
          <a:lstStyle/>
          <a:p>
            <a:r>
              <a:rPr lang="en-US" dirty="0"/>
              <a:t>With AI reference info- </a:t>
            </a:r>
            <a:r>
              <a:rPr lang="en-US" dirty="0">
                <a:hlinkClick r:id="rId3"/>
              </a:rPr>
              <a:t>https://bard.google.com/</a:t>
            </a:r>
            <a:endParaRPr lang="en-IN" dirty="0"/>
          </a:p>
        </p:txBody>
      </p:sp>
      <p:pic>
        <p:nvPicPr>
          <p:cNvPr id="5124" name="Picture 4" descr="population den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314" y="551026"/>
            <a:ext cx="5399313" cy="550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32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6413057" cy="685057"/>
          </a:xfrm>
        </p:spPr>
        <p:txBody>
          <a:bodyPr>
            <a:normAutofit fontScale="77500" lnSpcReduction="20000"/>
          </a:bodyPr>
          <a:lstStyle/>
          <a:p>
            <a:r>
              <a:rPr lang="en-US" dirty="0" smtClean="0">
                <a:solidFill>
                  <a:schemeClr val="bg1"/>
                </a:solidFill>
                <a:latin typeface="Times New Roman" panose="02020603050405020304" pitchFamily="18" charset="0"/>
                <a:cs typeface="Times New Roman" panose="02020603050405020304" pitchFamily="18" charset="0"/>
              </a:rPr>
              <a:t> 5. COMPETITOR PRICE ANALYSIS</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204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7367451" y="0"/>
            <a:ext cx="4824549"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p:txBody>
          <a:bodyPr/>
          <a:lstStyle/>
          <a:p>
            <a:r>
              <a:rPr lang="en-US" dirty="0" smtClean="0"/>
              <a:t>1. Competitor price analysis</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sp>
        <p:nvSpPr>
          <p:cNvPr id="3" name="Rectangle 2"/>
          <p:cNvSpPr/>
          <p:nvPr/>
        </p:nvSpPr>
        <p:spPr>
          <a:xfrm>
            <a:off x="484431" y="6003612"/>
            <a:ext cx="3659976" cy="369332"/>
          </a:xfrm>
          <a:prstGeom prst="rect">
            <a:avLst/>
          </a:prstGeom>
        </p:spPr>
        <p:txBody>
          <a:bodyPr wrap="none">
            <a:spAutoFit/>
          </a:bodyPr>
          <a:lstStyle/>
          <a:p>
            <a:r>
              <a:rPr lang="en-IN" dirty="0">
                <a:hlinkClick r:id="rId3"/>
              </a:rPr>
              <a:t>https://myrx.in/findmedicine.action</a:t>
            </a:r>
            <a:endParaRPr lang="en-IN" dirty="0"/>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5000"/>
                    </a14:imgEffect>
                  </a14:imgLayer>
                </a14:imgProps>
              </a:ext>
              <a:ext uri="{28A0092B-C50C-407E-A947-70E740481C1C}">
                <a14:useLocalDpi xmlns:a14="http://schemas.microsoft.com/office/drawing/2010/main" val="0"/>
              </a:ext>
            </a:extLst>
          </a:blip>
          <a:srcRect l="3809" t="8961" r="3715" b="16332"/>
          <a:stretch/>
        </p:blipFill>
        <p:spPr>
          <a:xfrm>
            <a:off x="1155904" y="1347651"/>
            <a:ext cx="9721102" cy="4312920"/>
          </a:xfrm>
          <a:prstGeom prst="rect">
            <a:avLst/>
          </a:prstGeom>
        </p:spPr>
      </p:pic>
    </p:spTree>
    <p:extLst>
      <p:ext uri="{BB962C8B-B14F-4D97-AF65-F5344CB8AC3E}">
        <p14:creationId xmlns:p14="http://schemas.microsoft.com/office/powerpoint/2010/main" val="2830539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6413057" cy="685057"/>
          </a:xfrm>
        </p:spPr>
        <p:txBody>
          <a:bodyPr>
            <a:normAutofit/>
          </a:bodyPr>
          <a:lstStyle/>
          <a:p>
            <a:r>
              <a:rPr lang="en-US" dirty="0" smtClean="0">
                <a:solidFill>
                  <a:schemeClr val="bg1"/>
                </a:solidFill>
                <a:latin typeface="Times New Roman" panose="02020603050405020304" pitchFamily="18" charset="0"/>
                <a:cs typeface="Times New Roman" panose="02020603050405020304" pitchFamily="18" charset="0"/>
              </a:rPr>
              <a:t>6. FINDING USP</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395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7315201" y="0"/>
            <a:ext cx="4876800"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p:txBody>
          <a:bodyPr/>
          <a:lstStyle/>
          <a:p>
            <a:r>
              <a:rPr lang="en-US" dirty="0" smtClean="0"/>
              <a:t>1. Determining USP</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sp>
        <p:nvSpPr>
          <p:cNvPr id="3" name="Rectangle 2"/>
          <p:cNvSpPr/>
          <p:nvPr/>
        </p:nvSpPr>
        <p:spPr>
          <a:xfrm>
            <a:off x="1853737" y="6223418"/>
            <a:ext cx="3659976" cy="369332"/>
          </a:xfrm>
          <a:prstGeom prst="rect">
            <a:avLst/>
          </a:prstGeom>
        </p:spPr>
        <p:txBody>
          <a:bodyPr wrap="none">
            <a:spAutoFit/>
          </a:bodyPr>
          <a:lstStyle/>
          <a:p>
            <a:r>
              <a:rPr lang="en-IN" dirty="0">
                <a:hlinkClick r:id="rId3"/>
              </a:rPr>
              <a:t>https://myrx.in/findmedicine.action</a:t>
            </a:r>
            <a:endParaRPr lang="en-IN" dirty="0"/>
          </a:p>
        </p:txBody>
      </p:sp>
      <p:sp>
        <p:nvSpPr>
          <p:cNvPr id="7" name="Rectangle 6"/>
          <p:cNvSpPr/>
          <p:nvPr/>
        </p:nvSpPr>
        <p:spPr>
          <a:xfrm>
            <a:off x="404439" y="5774956"/>
            <a:ext cx="5006563" cy="369332"/>
          </a:xfrm>
          <a:prstGeom prst="rect">
            <a:avLst/>
          </a:prstGeom>
          <a:ln>
            <a:solidFill>
              <a:srgbClr val="0563C1"/>
            </a:solidFill>
          </a:ln>
        </p:spPr>
        <p:txBody>
          <a:bodyPr wrap="none">
            <a:spAutoFit/>
          </a:bodyPr>
          <a:lstStyle/>
          <a:p>
            <a:r>
              <a:rPr lang="en-US" dirty="0"/>
              <a:t>With AI reference info- </a:t>
            </a:r>
            <a:r>
              <a:rPr lang="en-US" dirty="0">
                <a:hlinkClick r:id="rId4"/>
              </a:rPr>
              <a:t>https://bard.google.com/</a:t>
            </a:r>
            <a:endParaRPr lang="en-IN" dirty="0"/>
          </a:p>
        </p:txBody>
      </p:sp>
      <p:sp>
        <p:nvSpPr>
          <p:cNvPr id="5" name="Rectangle 4"/>
          <p:cNvSpPr/>
          <p:nvPr/>
        </p:nvSpPr>
        <p:spPr>
          <a:xfrm>
            <a:off x="470263" y="1285938"/>
            <a:ext cx="6426924" cy="3139321"/>
          </a:xfrm>
          <a:prstGeom prst="rect">
            <a:avLst/>
          </a:prstGeom>
        </p:spPr>
        <p:txBody>
          <a:bodyPr wrap="square">
            <a:spAutoFit/>
          </a:bodyPr>
          <a:lstStyle/>
          <a:p>
            <a:pPr marL="285750" indent="-285750">
              <a:buFont typeface="Arial" panose="020B0604020202020204" pitchFamily="34" charset="0"/>
              <a:buChar char="•"/>
            </a:pPr>
            <a:r>
              <a:rPr lang="en-IN" dirty="0" smtClean="0"/>
              <a:t>Janumet </a:t>
            </a:r>
            <a:r>
              <a:rPr lang="en-IN" dirty="0"/>
              <a:t>is a medication with a large potential market in India</a:t>
            </a:r>
            <a:r>
              <a:rPr lang="en-IN" dirty="0" smtClean="0"/>
              <a:t>.</a:t>
            </a:r>
          </a:p>
          <a:p>
            <a:endParaRPr lang="en-IN" dirty="0" smtClean="0"/>
          </a:p>
          <a:p>
            <a:pPr marL="285750" indent="-285750">
              <a:buFont typeface="Arial" panose="020B0604020202020204" pitchFamily="34" charset="0"/>
              <a:buChar char="•"/>
            </a:pPr>
            <a:r>
              <a:rPr lang="en-IN" dirty="0" smtClean="0"/>
              <a:t> </a:t>
            </a:r>
            <a:r>
              <a:rPr lang="en-IN" dirty="0"/>
              <a:t>The growing diabetes market in India, coupled with the increasing awareness of diabetes and the rising disposable incomes, is expected to drive the demand for Janumet in the coming years</a:t>
            </a:r>
            <a:r>
              <a:rPr lang="en-IN" dirty="0" smtClean="0"/>
              <a:t>.</a:t>
            </a:r>
          </a:p>
          <a:p>
            <a:endParaRPr lang="en-IN" dirty="0" smtClean="0"/>
          </a:p>
          <a:p>
            <a:pPr marL="285750" indent="-285750">
              <a:buFont typeface="Arial" panose="020B0604020202020204" pitchFamily="34" charset="0"/>
              <a:buChar char="•"/>
            </a:pPr>
            <a:r>
              <a:rPr lang="en-IN" dirty="0" smtClean="0"/>
              <a:t> </a:t>
            </a:r>
            <a:r>
              <a:rPr lang="en-IN" dirty="0"/>
              <a:t>However, Janumet is a relatively expensive medication, so it is important to focus on targeting patients with higher incomes and insurance coverage.</a:t>
            </a:r>
          </a:p>
        </p:txBody>
      </p:sp>
      <p:sp>
        <p:nvSpPr>
          <p:cNvPr id="8" name="Cloud Callout 7"/>
          <p:cNvSpPr/>
          <p:nvPr/>
        </p:nvSpPr>
        <p:spPr>
          <a:xfrm>
            <a:off x="7587762" y="1414947"/>
            <a:ext cx="3776923" cy="4028105"/>
          </a:xfrm>
          <a:prstGeom prst="cloud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N"/>
          </a:p>
        </p:txBody>
      </p:sp>
      <p:sp>
        <p:nvSpPr>
          <p:cNvPr id="9" name="TextBox 8"/>
          <p:cNvSpPr txBox="1"/>
          <p:nvPr/>
        </p:nvSpPr>
        <p:spPr>
          <a:xfrm>
            <a:off x="8253363" y="2272542"/>
            <a:ext cx="2582461"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So price could be our USP</a:t>
            </a:r>
          </a:p>
          <a:p>
            <a:pPr marL="285750" indent="-285750">
              <a:buFont typeface="Arial" panose="020B0604020202020204" pitchFamily="34" charset="0"/>
              <a:buChar char="•"/>
            </a:pPr>
            <a:r>
              <a:rPr lang="en-US" dirty="0" smtClean="0"/>
              <a:t>With other factors such as:-</a:t>
            </a:r>
          </a:p>
          <a:p>
            <a:r>
              <a:rPr lang="en-US" dirty="0" smtClean="0"/>
              <a:t> </a:t>
            </a:r>
          </a:p>
          <a:p>
            <a:pPr marL="285750" indent="-285750">
              <a:buFont typeface="Arial" panose="020B0604020202020204" pitchFamily="34" charset="0"/>
              <a:buChar char="•"/>
            </a:pPr>
            <a:r>
              <a:rPr lang="en-US" dirty="0" smtClean="0"/>
              <a:t>Quality</a:t>
            </a:r>
          </a:p>
          <a:p>
            <a:pPr marL="285750" indent="-285750">
              <a:buFont typeface="Arial" panose="020B0604020202020204" pitchFamily="34" charset="0"/>
              <a:buChar char="•"/>
            </a:pPr>
            <a:r>
              <a:rPr lang="en-US" dirty="0" smtClean="0"/>
              <a:t>Availability</a:t>
            </a:r>
          </a:p>
          <a:p>
            <a:pPr marL="285750" indent="-285750">
              <a:buFont typeface="Arial" panose="020B0604020202020204" pitchFamily="34" charset="0"/>
              <a:buChar char="•"/>
            </a:pPr>
            <a:r>
              <a:rPr lang="en-US" dirty="0" smtClean="0"/>
              <a:t>Trust</a:t>
            </a:r>
          </a:p>
          <a:p>
            <a:endParaRPr lang="en-IN" dirty="0"/>
          </a:p>
        </p:txBody>
      </p:sp>
      <p:sp>
        <p:nvSpPr>
          <p:cNvPr id="6" name="TextBox 5"/>
          <p:cNvSpPr txBox="1"/>
          <p:nvPr/>
        </p:nvSpPr>
        <p:spPr>
          <a:xfrm>
            <a:off x="404439" y="6223418"/>
            <a:ext cx="5006563" cy="378069"/>
          </a:xfrm>
          <a:prstGeom prst="rect">
            <a:avLst/>
          </a:prstGeom>
          <a:noFill/>
          <a:ln>
            <a:solidFill>
              <a:schemeClr val="accent1"/>
            </a:solidFill>
          </a:ln>
        </p:spPr>
        <p:txBody>
          <a:bodyPr wrap="square" rtlCol="0">
            <a:spAutoFit/>
          </a:bodyPr>
          <a:lstStyle/>
          <a:p>
            <a:endParaRPr lang="en-IN" dirty="0"/>
          </a:p>
        </p:txBody>
      </p:sp>
    </p:spTree>
    <p:extLst>
      <p:ext uri="{BB962C8B-B14F-4D97-AF65-F5344CB8AC3E}">
        <p14:creationId xmlns:p14="http://schemas.microsoft.com/office/powerpoint/2010/main" val="2256113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6413057" cy="685057"/>
          </a:xfrm>
        </p:spPr>
        <p:txBody>
          <a:bodyPr>
            <a:normAutofit fontScale="92500"/>
          </a:bodyPr>
          <a:lstStyle/>
          <a:p>
            <a:r>
              <a:rPr lang="en-US" dirty="0" smtClean="0">
                <a:solidFill>
                  <a:schemeClr val="bg1"/>
                </a:solidFill>
                <a:latin typeface="Times New Roman" panose="02020603050405020304" pitchFamily="18" charset="0"/>
                <a:cs typeface="Times New Roman" panose="02020603050405020304" pitchFamily="18" charset="0"/>
              </a:rPr>
              <a:t> 7. EVALUATE BRAND HEALTH</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32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6235336" y="0"/>
            <a:ext cx="5956664"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p:txBody>
          <a:bodyPr/>
          <a:lstStyle/>
          <a:p>
            <a:r>
              <a:rPr lang="en-US" dirty="0" smtClean="0"/>
              <a:t>1. BRAND HEALTH EVALUATION</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graphicFrame>
        <p:nvGraphicFramePr>
          <p:cNvPr id="5" name="Diagram 4"/>
          <p:cNvGraphicFramePr/>
          <p:nvPr>
            <p:extLst>
              <p:ext uri="{D42A27DB-BD31-4B8C-83A1-F6EECF244321}">
                <p14:modId xmlns:p14="http://schemas.microsoft.com/office/powerpoint/2010/main" val="1676417725"/>
              </p:ext>
            </p:extLst>
          </p:nvPr>
        </p:nvGraphicFramePr>
        <p:xfrm>
          <a:off x="334962" y="1755695"/>
          <a:ext cx="5974666" cy="2148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hlinkClick r:id="rId8"/>
          </p:cNvPr>
          <p:cNvSpPr/>
          <p:nvPr/>
        </p:nvSpPr>
        <p:spPr>
          <a:xfrm>
            <a:off x="171076" y="4693196"/>
            <a:ext cx="5315324" cy="1200329"/>
          </a:xfrm>
          <a:prstGeom prst="rect">
            <a:avLst/>
          </a:prstGeom>
        </p:spPr>
        <p:txBody>
          <a:bodyPr wrap="square">
            <a:spAutoFit/>
          </a:bodyPr>
          <a:lstStyle/>
          <a:p>
            <a:r>
              <a:rPr lang="en-IN" dirty="0">
                <a:hlinkClick r:id="rId8"/>
              </a:rPr>
              <a:t>https://app.brand24.com/user/login/?backurl=%2Fpanel%2Fresults%2F%3Fsid%3D1208051440%26utm_medium%3Demail%26utm_source%3Ddaily_report%26utm_content%3Dheader_cta</a:t>
            </a:r>
            <a:endParaRPr lang="en-IN" dirty="0"/>
          </a:p>
        </p:txBody>
      </p:sp>
      <p:pic>
        <p:nvPicPr>
          <p:cNvPr id="3" name="Picture 2"/>
          <p:cNvPicPr>
            <a:picLocks noChangeAspect="1"/>
          </p:cNvPicPr>
          <p:nvPr/>
        </p:nvPicPr>
        <p:blipFill rotWithShape="1">
          <a:blip r:embed="rId9"/>
          <a:srcRect t="4618"/>
          <a:stretch/>
        </p:blipFill>
        <p:spPr>
          <a:xfrm>
            <a:off x="6677431" y="1417085"/>
            <a:ext cx="5146766" cy="4528457"/>
          </a:xfrm>
          <a:prstGeom prst="rect">
            <a:avLst/>
          </a:prstGeom>
          <a:ln w="28575">
            <a:solidFill>
              <a:schemeClr val="tx1"/>
            </a:solidFill>
          </a:ln>
        </p:spPr>
      </p:pic>
      <p:sp>
        <p:nvSpPr>
          <p:cNvPr id="6" name="Rectangle 5"/>
          <p:cNvSpPr/>
          <p:nvPr/>
        </p:nvSpPr>
        <p:spPr>
          <a:xfrm>
            <a:off x="7789985" y="422031"/>
            <a:ext cx="2453053" cy="31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SNAPSHOT</a:t>
            </a:r>
            <a:endParaRPr lang="en-IN" dirty="0"/>
          </a:p>
        </p:txBody>
      </p:sp>
    </p:spTree>
    <p:extLst>
      <p:ext uri="{BB962C8B-B14F-4D97-AF65-F5344CB8AC3E}">
        <p14:creationId xmlns:p14="http://schemas.microsoft.com/office/powerpoint/2010/main" val="2989083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9426391" cy="685057"/>
          </a:xfrm>
        </p:spPr>
        <p:txBody>
          <a:bodyPr>
            <a:noAutofit/>
          </a:bodyPr>
          <a:lstStyle/>
          <a:p>
            <a:r>
              <a:rPr lang="en-US" dirty="0" smtClean="0">
                <a:solidFill>
                  <a:schemeClr val="bg1"/>
                </a:solidFill>
                <a:latin typeface="Times New Roman" panose="02020603050405020304" pitchFamily="18" charset="0"/>
                <a:cs typeface="Times New Roman" panose="02020603050405020304" pitchFamily="18" charset="0"/>
              </a:rPr>
              <a:t>1. DETERMINING BRANDS PURPOSE</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260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9479144" cy="703563"/>
          </a:xfrm>
        </p:spPr>
        <p:txBody>
          <a:bodyPr>
            <a:normAutofit fontScale="85000" lnSpcReduction="10000"/>
          </a:bodyPr>
          <a:lstStyle/>
          <a:p>
            <a:r>
              <a:rPr lang="en-US" dirty="0" smtClean="0">
                <a:solidFill>
                  <a:schemeClr val="bg1"/>
                </a:solidFill>
                <a:latin typeface="Times New Roman" panose="02020603050405020304" pitchFamily="18" charset="0"/>
                <a:cs typeface="Times New Roman" panose="02020603050405020304" pitchFamily="18" charset="0"/>
              </a:rPr>
              <a:t>8. DATA ANALYSIS FOR SALES AND MARKETING </a:t>
            </a:r>
          </a:p>
        </p:txBody>
      </p:sp>
    </p:spTree>
    <p:extLst>
      <p:ext uri="{BB962C8B-B14F-4D97-AF65-F5344CB8AC3E}">
        <p14:creationId xmlns:p14="http://schemas.microsoft.com/office/powerpoint/2010/main" val="244943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5721531" y="0"/>
            <a:ext cx="6470470" cy="5947467"/>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334962" y="190432"/>
            <a:ext cx="11015907" cy="567214"/>
          </a:xfrm>
        </p:spPr>
        <p:txBody>
          <a:bodyPr>
            <a:normAutofit/>
          </a:bodyPr>
          <a:lstStyle/>
          <a:p>
            <a:r>
              <a:rPr lang="en-US" dirty="0" smtClean="0"/>
              <a:t>1. PHARMACEUTICAL PRODUCT DATA ANALYSIS</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sp>
        <p:nvSpPr>
          <p:cNvPr id="6" name="Rectangle 5"/>
          <p:cNvSpPr/>
          <p:nvPr/>
        </p:nvSpPr>
        <p:spPr>
          <a:xfrm>
            <a:off x="426720" y="1171132"/>
            <a:ext cx="4833257" cy="685059"/>
          </a:xfrm>
          <a:prstGeom prst="rect">
            <a:avLst/>
          </a:prstGeom>
          <a:ln>
            <a:solidFill>
              <a:srgbClr val="1C75BC"/>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b="1" dirty="0">
                <a:solidFill>
                  <a:srgbClr val="0563C1"/>
                </a:solidFill>
              </a:rPr>
              <a:t>AI-Powered Data Analytics for Precision Pharma Sales &amp; </a:t>
            </a:r>
            <a:r>
              <a:rPr lang="en-US" b="1" dirty="0" smtClean="0">
                <a:solidFill>
                  <a:srgbClr val="0563C1"/>
                </a:solidFill>
              </a:rPr>
              <a:t>Marketing</a:t>
            </a:r>
            <a:endParaRPr lang="en-US" b="1" dirty="0">
              <a:solidFill>
                <a:srgbClr val="0563C1"/>
              </a:solidFill>
            </a:endParaRPr>
          </a:p>
        </p:txBody>
      </p:sp>
      <p:sp>
        <p:nvSpPr>
          <p:cNvPr id="10" name="Rectangle 9">
            <a:hlinkClick r:id="rId3"/>
          </p:cNvPr>
          <p:cNvSpPr/>
          <p:nvPr/>
        </p:nvSpPr>
        <p:spPr>
          <a:xfrm>
            <a:off x="334962" y="6068425"/>
            <a:ext cx="3222171" cy="369332"/>
          </a:xfrm>
          <a:prstGeom prst="rect">
            <a:avLst/>
          </a:prstGeom>
          <a:ln>
            <a:solidFill>
              <a:srgbClr val="1C75BC"/>
            </a:solidFill>
          </a:ln>
        </p:spPr>
        <p:txBody>
          <a:bodyPr wrap="square">
            <a:spAutoFit/>
          </a:bodyPr>
          <a:lstStyle/>
          <a:p>
            <a:r>
              <a:rPr lang="en-IN" dirty="0">
                <a:hlinkClick r:id="rId4"/>
              </a:rPr>
              <a:t>https://www.p360.com/birdzai/</a:t>
            </a:r>
            <a:endParaRPr lang="en-IN" dirty="0"/>
          </a:p>
        </p:txBody>
      </p:sp>
      <p:sp>
        <p:nvSpPr>
          <p:cNvPr id="3" name="TextBox 2"/>
          <p:cNvSpPr txBox="1"/>
          <p:nvPr/>
        </p:nvSpPr>
        <p:spPr>
          <a:xfrm>
            <a:off x="426720" y="1977149"/>
            <a:ext cx="5085806" cy="3970318"/>
          </a:xfrm>
          <a:prstGeom prst="rect">
            <a:avLst/>
          </a:prstGeom>
          <a:noFill/>
          <a:ln>
            <a:solidFill>
              <a:srgbClr val="0563C1"/>
            </a:solidFill>
          </a:ln>
        </p:spPr>
        <p:txBody>
          <a:bodyPr wrap="square" rtlCol="0">
            <a:spAutoFit/>
          </a:bodyPr>
          <a:lstStyle/>
          <a:p>
            <a:r>
              <a:rPr lang="en-US" b="1" dirty="0" smtClean="0"/>
              <a:t>Managing data :</a:t>
            </a:r>
          </a:p>
          <a:p>
            <a:r>
              <a:rPr lang="en-US" dirty="0" smtClean="0"/>
              <a:t>Managing </a:t>
            </a:r>
            <a:r>
              <a:rPr lang="en-US" dirty="0"/>
              <a:t>Modern Data Estate with BirdzAI </a:t>
            </a:r>
            <a:r>
              <a:rPr lang="en-US" dirty="0" smtClean="0"/>
              <a:t>Platform</a:t>
            </a:r>
          </a:p>
          <a:p>
            <a:endParaRPr lang="en-US" dirty="0"/>
          </a:p>
          <a:p>
            <a:r>
              <a:rPr lang="en-US" b="1" dirty="0" smtClean="0"/>
              <a:t>Insight and analytics:</a:t>
            </a:r>
            <a:r>
              <a:rPr lang="en-US" dirty="0" smtClean="0"/>
              <a:t/>
            </a:r>
            <a:br>
              <a:rPr lang="en-US" dirty="0" smtClean="0"/>
            </a:br>
            <a:r>
              <a:rPr lang="en-US" dirty="0" smtClean="0"/>
              <a:t>building a journey from data to decisions with </a:t>
            </a:r>
            <a:r>
              <a:rPr lang="en-US" dirty="0" err="1" smtClean="0"/>
              <a:t>ai</a:t>
            </a:r>
            <a:endParaRPr lang="en-US" dirty="0" smtClean="0"/>
          </a:p>
          <a:p>
            <a:endParaRPr lang="en-US" dirty="0"/>
          </a:p>
          <a:p>
            <a:r>
              <a:rPr lang="en-US" b="1" dirty="0" smtClean="0"/>
              <a:t>Sales operation :</a:t>
            </a:r>
          </a:p>
          <a:p>
            <a:r>
              <a:rPr lang="en-US" dirty="0" smtClean="0"/>
              <a:t>power your sales teams with a faster, more efficient sales process</a:t>
            </a:r>
          </a:p>
          <a:p>
            <a:endParaRPr lang="en-US" dirty="0"/>
          </a:p>
          <a:p>
            <a:r>
              <a:rPr lang="en-US" b="1" dirty="0" smtClean="0"/>
              <a:t>Marketing operation :</a:t>
            </a:r>
          </a:p>
          <a:p>
            <a:r>
              <a:rPr lang="en-US" dirty="0" smtClean="0"/>
              <a:t>build and operate your omnichannel marketing strategy</a:t>
            </a:r>
          </a:p>
        </p:txBody>
      </p:sp>
      <p:pic>
        <p:nvPicPr>
          <p:cNvPr id="7" name="Picture 6"/>
          <p:cNvPicPr>
            <a:picLocks noChangeAspect="1"/>
          </p:cNvPicPr>
          <p:nvPr/>
        </p:nvPicPr>
        <p:blipFill>
          <a:blip r:embed="rId5"/>
          <a:stretch>
            <a:fillRect/>
          </a:stretch>
        </p:blipFill>
        <p:spPr>
          <a:xfrm>
            <a:off x="6191125" y="1171132"/>
            <a:ext cx="4637632" cy="4730790"/>
          </a:xfrm>
          <a:prstGeom prst="rect">
            <a:avLst/>
          </a:prstGeom>
          <a:ln w="28575">
            <a:solidFill>
              <a:schemeClr val="tx1"/>
            </a:solidFill>
          </a:ln>
        </p:spPr>
      </p:pic>
      <p:sp>
        <p:nvSpPr>
          <p:cNvPr id="5" name="Rectangle 4"/>
          <p:cNvSpPr/>
          <p:nvPr/>
        </p:nvSpPr>
        <p:spPr>
          <a:xfrm>
            <a:off x="5842915" y="6049362"/>
            <a:ext cx="5782198" cy="356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accent1"/>
                </a:solidFill>
                <a:hlinkClick r:id="rId6"/>
              </a:rPr>
              <a:t>https://adoption.microsoft.com/en-us/project-sophia/</a:t>
            </a:r>
            <a:endParaRPr lang="en-IN" dirty="0">
              <a:solidFill>
                <a:schemeClr val="accent1"/>
              </a:solidFill>
            </a:endParaRPr>
          </a:p>
        </p:txBody>
      </p:sp>
    </p:spTree>
    <p:extLst>
      <p:ext uri="{BB962C8B-B14F-4D97-AF65-F5344CB8AC3E}">
        <p14:creationId xmlns:p14="http://schemas.microsoft.com/office/powerpoint/2010/main" val="1263232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10270452" cy="703563"/>
          </a:xfrm>
        </p:spPr>
        <p:txBody>
          <a:bodyPr>
            <a:normAutofit fontScale="77500" lnSpcReduction="20000"/>
          </a:bodyPr>
          <a:lstStyle/>
          <a:p>
            <a:r>
              <a:rPr lang="en-US" dirty="0" smtClean="0">
                <a:solidFill>
                  <a:schemeClr val="bg1"/>
                </a:solidFill>
                <a:latin typeface="Times New Roman" panose="02020603050405020304" pitchFamily="18" charset="0"/>
                <a:cs typeface="Times New Roman" panose="02020603050405020304" pitchFamily="18" charset="0"/>
              </a:rPr>
              <a:t>9. MANAGING DAY TO DAY ACTIVITY OF SALES TEAM </a:t>
            </a:r>
          </a:p>
        </p:txBody>
      </p:sp>
    </p:spTree>
    <p:extLst>
      <p:ext uri="{BB962C8B-B14F-4D97-AF65-F5344CB8AC3E}">
        <p14:creationId xmlns:p14="http://schemas.microsoft.com/office/powerpoint/2010/main" val="331904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5721531" y="0"/>
            <a:ext cx="6470470"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334962" y="190432"/>
            <a:ext cx="7790135" cy="567214"/>
          </a:xfrm>
        </p:spPr>
        <p:txBody>
          <a:bodyPr/>
          <a:lstStyle/>
          <a:p>
            <a:r>
              <a:rPr lang="en-US" dirty="0" smtClean="0"/>
              <a:t>1. Sales force managing</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sp>
        <p:nvSpPr>
          <p:cNvPr id="3" name="TextBox 2"/>
          <p:cNvSpPr txBox="1"/>
          <p:nvPr/>
        </p:nvSpPr>
        <p:spPr>
          <a:xfrm>
            <a:off x="526550" y="1576555"/>
            <a:ext cx="5085806" cy="3416320"/>
          </a:xfrm>
          <a:prstGeom prst="rect">
            <a:avLst/>
          </a:prstGeom>
          <a:noFill/>
          <a:ln>
            <a:solidFill>
              <a:srgbClr val="0563C1"/>
            </a:solidFill>
          </a:ln>
        </p:spPr>
        <p:txBody>
          <a:bodyPr wrap="square" rtlCol="0">
            <a:spAutoFit/>
          </a:bodyPr>
          <a:lstStyle/>
          <a:p>
            <a:pPr marL="285750" indent="-285750">
              <a:buFont typeface="Arial" panose="020B0604020202020204" pitchFamily="34" charset="0"/>
              <a:buChar char="•"/>
            </a:pPr>
            <a:r>
              <a:rPr lang="en-US" dirty="0"/>
              <a:t>Salesforce helps businesses keep track of customer interactions and sales data.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It </a:t>
            </a:r>
            <a:r>
              <a:rPr lang="en-US" dirty="0"/>
              <a:t>can manage leads, contacts, opportunities, and cases.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Salesforce </a:t>
            </a:r>
            <a:r>
              <a:rPr lang="en-US" dirty="0"/>
              <a:t>also offers several features to help businesses automate their sales and marketing processes,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such </a:t>
            </a:r>
            <a:r>
              <a:rPr lang="en-US" dirty="0"/>
              <a:t>as email marketing, lead capture, and lead scoring.</a:t>
            </a:r>
            <a:endParaRPr lang="en-US" dirty="0" smtClean="0"/>
          </a:p>
        </p:txBody>
      </p:sp>
      <p:pic>
        <p:nvPicPr>
          <p:cNvPr id="5" name="Picture 4"/>
          <p:cNvPicPr>
            <a:picLocks noChangeAspect="1"/>
          </p:cNvPicPr>
          <p:nvPr/>
        </p:nvPicPr>
        <p:blipFill>
          <a:blip r:embed="rId3"/>
          <a:stretch>
            <a:fillRect/>
          </a:stretch>
        </p:blipFill>
        <p:spPr>
          <a:xfrm>
            <a:off x="6104709" y="1018904"/>
            <a:ext cx="5843451" cy="5111930"/>
          </a:xfrm>
          <a:prstGeom prst="rect">
            <a:avLst/>
          </a:prstGeom>
          <a:ln w="28575">
            <a:solidFill>
              <a:schemeClr val="tx1"/>
            </a:solidFill>
          </a:ln>
        </p:spPr>
      </p:pic>
      <p:sp>
        <p:nvSpPr>
          <p:cNvPr id="8" name="Rectangle 7"/>
          <p:cNvSpPr/>
          <p:nvPr/>
        </p:nvSpPr>
        <p:spPr>
          <a:xfrm>
            <a:off x="526551" y="5418279"/>
            <a:ext cx="5194980" cy="646331"/>
          </a:xfrm>
          <a:prstGeom prst="rect">
            <a:avLst/>
          </a:prstGeom>
          <a:ln>
            <a:solidFill>
              <a:srgbClr val="0563C1"/>
            </a:solidFill>
          </a:ln>
        </p:spPr>
        <p:txBody>
          <a:bodyPr wrap="square">
            <a:spAutoFit/>
          </a:bodyPr>
          <a:lstStyle/>
          <a:p>
            <a:r>
              <a:rPr lang="en-IN" dirty="0">
                <a:hlinkClick r:id="rId4"/>
              </a:rPr>
              <a:t>https://flow-dream-6897.lightning.force.com/lightning/page/home</a:t>
            </a:r>
            <a:endParaRPr lang="en-IN" dirty="0"/>
          </a:p>
        </p:txBody>
      </p:sp>
    </p:spTree>
    <p:extLst>
      <p:ext uri="{BB962C8B-B14F-4D97-AF65-F5344CB8AC3E}">
        <p14:creationId xmlns:p14="http://schemas.microsoft.com/office/powerpoint/2010/main" val="2836933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11017798" cy="703563"/>
          </a:xfrm>
        </p:spPr>
        <p:txBody>
          <a:bodyPr>
            <a:normAutofit/>
          </a:bodyPr>
          <a:lstStyle/>
          <a:p>
            <a:r>
              <a:rPr lang="en-US" dirty="0" smtClean="0">
                <a:solidFill>
                  <a:schemeClr val="bg1"/>
                </a:solidFill>
                <a:latin typeface="Times New Roman" panose="02020603050405020304" pitchFamily="18" charset="0"/>
                <a:cs typeface="Times New Roman" panose="02020603050405020304" pitchFamily="18" charset="0"/>
              </a:rPr>
              <a:t>10. </a:t>
            </a:r>
            <a:r>
              <a:rPr lang="en-US" dirty="0" smtClean="0">
                <a:solidFill>
                  <a:schemeClr val="bg1"/>
                </a:solidFill>
                <a:latin typeface="Times New Roman" panose="02020603050405020304" pitchFamily="18" charset="0"/>
                <a:cs typeface="Times New Roman" panose="02020603050405020304" pitchFamily="18" charset="0"/>
              </a:rPr>
              <a:t>SALES TRAINING</a:t>
            </a:r>
            <a:endParaRPr lang="en-US"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210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7715793" y="0"/>
            <a:ext cx="4476207"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6" name="Title 1">
            <a:extLst>
              <a:ext uri="{FF2B5EF4-FFF2-40B4-BE49-F238E27FC236}">
                <a16:creationId xmlns:a16="http://schemas.microsoft.com/office/drawing/2014/main" id="{2F112B50-2DA8-FADA-6035-DD29569155C6}"/>
              </a:ext>
            </a:extLst>
          </p:cNvPr>
          <p:cNvSpPr>
            <a:spLocks noGrp="1"/>
          </p:cNvSpPr>
          <p:nvPr>
            <p:ph type="title"/>
          </p:nvPr>
        </p:nvSpPr>
        <p:spPr>
          <a:xfrm>
            <a:off x="334961" y="190432"/>
            <a:ext cx="11235716" cy="567214"/>
          </a:xfrm>
        </p:spPr>
        <p:txBody>
          <a:bodyPr>
            <a:normAutofit/>
          </a:bodyPr>
          <a:lstStyle/>
          <a:p>
            <a:r>
              <a:rPr lang="en-US" dirty="0" smtClean="0"/>
              <a:t>1. </a:t>
            </a:r>
            <a:r>
              <a:rPr lang="en-US" dirty="0" smtClean="0"/>
              <a:t>INTERACTION WITH CUSTOMER </a:t>
            </a:r>
            <a:endParaRPr lang="en-US" dirty="0"/>
          </a:p>
        </p:txBody>
      </p:sp>
      <p:sp>
        <p:nvSpPr>
          <p:cNvPr id="2" name="TextBox 1"/>
          <p:cNvSpPr txBox="1"/>
          <p:nvPr/>
        </p:nvSpPr>
        <p:spPr>
          <a:xfrm>
            <a:off x="609600" y="1342277"/>
            <a:ext cx="7106193" cy="2308324"/>
          </a:xfrm>
          <a:prstGeom prst="rect">
            <a:avLst/>
          </a:prstGeom>
          <a:noFill/>
        </p:spPr>
        <p:txBody>
          <a:bodyPr wrap="square" rtlCol="0">
            <a:spAutoFit/>
          </a:bodyPr>
          <a:lstStyle/>
          <a:p>
            <a:r>
              <a:rPr lang="en-US" dirty="0"/>
              <a:t>Briefly discuss the significance of personal selling in today's highly competitive marketing </a:t>
            </a:r>
            <a:r>
              <a:rPr lang="en-US" dirty="0" smtClean="0"/>
              <a:t>environment. </a:t>
            </a:r>
            <a:r>
              <a:rPr lang="en-US" dirty="0"/>
              <a:t>How would you meet sales resistance in the following situation as a Medical Representative</a:t>
            </a:r>
            <a:r>
              <a:rPr lang="en-US" dirty="0" smtClean="0"/>
              <a:t>?</a:t>
            </a:r>
          </a:p>
          <a:p>
            <a:endParaRPr lang="en-US" dirty="0" smtClean="0"/>
          </a:p>
          <a:p>
            <a:pPr marL="342900" indent="-342900">
              <a:buAutoNum type="alphaLcParenBoth"/>
            </a:pPr>
            <a:r>
              <a:rPr lang="en-US" dirty="0" smtClean="0"/>
              <a:t>A </a:t>
            </a:r>
            <a:r>
              <a:rPr lang="en-US" dirty="0"/>
              <a:t>sincere objection raised by the doctor about the high price of </a:t>
            </a:r>
            <a:r>
              <a:rPr lang="en-US" dirty="0" smtClean="0"/>
              <a:t>your drug</a:t>
            </a:r>
          </a:p>
          <a:p>
            <a:pPr marL="342900" indent="-342900">
              <a:buAutoNum type="alphaLcParenBoth"/>
            </a:pPr>
            <a:r>
              <a:rPr lang="en-US" dirty="0" smtClean="0"/>
              <a:t>An </a:t>
            </a:r>
            <a:r>
              <a:rPr lang="en-US" dirty="0"/>
              <a:t>insincere objection relating to the shape of the bottle in which your cough syrup is being </a:t>
            </a:r>
            <a:r>
              <a:rPr lang="en-US" dirty="0" smtClean="0"/>
              <a:t>sold.</a:t>
            </a:r>
            <a:endParaRPr lang="en-IN"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793" y="757646"/>
            <a:ext cx="4443970" cy="5875254"/>
          </a:xfrm>
          <a:prstGeom prst="rect">
            <a:avLst/>
          </a:prstGeom>
        </p:spPr>
      </p:pic>
      <p:sp>
        <p:nvSpPr>
          <p:cNvPr id="7" name="Rectangle 6"/>
          <p:cNvSpPr/>
          <p:nvPr/>
        </p:nvSpPr>
        <p:spPr>
          <a:xfrm>
            <a:off x="404439" y="5774956"/>
            <a:ext cx="5006563" cy="369332"/>
          </a:xfrm>
          <a:prstGeom prst="rect">
            <a:avLst/>
          </a:prstGeom>
          <a:ln>
            <a:solidFill>
              <a:srgbClr val="0563C1"/>
            </a:solidFill>
          </a:ln>
        </p:spPr>
        <p:txBody>
          <a:bodyPr wrap="none">
            <a:spAutoFit/>
          </a:bodyPr>
          <a:lstStyle/>
          <a:p>
            <a:r>
              <a:rPr lang="en-US" dirty="0"/>
              <a:t>With AI reference info- </a:t>
            </a:r>
            <a:r>
              <a:rPr lang="en-US" dirty="0">
                <a:hlinkClick r:id="rId4"/>
              </a:rPr>
              <a:t>https://bard.google.com/</a:t>
            </a:r>
            <a:endParaRPr lang="en-IN" dirty="0"/>
          </a:p>
        </p:txBody>
      </p:sp>
      <p:sp>
        <p:nvSpPr>
          <p:cNvPr id="8" name="TextBox 7"/>
          <p:cNvSpPr txBox="1"/>
          <p:nvPr/>
        </p:nvSpPr>
        <p:spPr>
          <a:xfrm>
            <a:off x="404439" y="5166531"/>
            <a:ext cx="6381951" cy="369332"/>
          </a:xfrm>
          <a:prstGeom prst="rect">
            <a:avLst/>
          </a:prstGeom>
          <a:noFill/>
          <a:ln w="19050">
            <a:solidFill>
              <a:srgbClr val="0563C1"/>
            </a:solidFill>
          </a:ln>
        </p:spPr>
        <p:txBody>
          <a:bodyPr wrap="square" rtlCol="0">
            <a:spAutoFit/>
          </a:bodyPr>
          <a:lstStyle/>
          <a:p>
            <a:r>
              <a:rPr lang="en-US" dirty="0" smtClean="0"/>
              <a:t>With AI </a:t>
            </a:r>
            <a:r>
              <a:rPr lang="en-US" dirty="0"/>
              <a:t>&amp; Apps- </a:t>
            </a:r>
            <a:r>
              <a:rPr lang="en-US" dirty="0">
                <a:hlinkClick r:id="rId5"/>
              </a:rPr>
              <a:t>https://chat.openai.com/</a:t>
            </a:r>
            <a:endParaRPr lang="en-IN" dirty="0"/>
          </a:p>
        </p:txBody>
      </p:sp>
    </p:spTree>
    <p:extLst>
      <p:ext uri="{BB962C8B-B14F-4D97-AF65-F5344CB8AC3E}">
        <p14:creationId xmlns:p14="http://schemas.microsoft.com/office/powerpoint/2010/main" val="3315415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7715793" y="0"/>
            <a:ext cx="4476207"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6" name="Title 1">
            <a:extLst>
              <a:ext uri="{FF2B5EF4-FFF2-40B4-BE49-F238E27FC236}">
                <a16:creationId xmlns:a16="http://schemas.microsoft.com/office/drawing/2014/main" id="{2F112B50-2DA8-FADA-6035-DD29569155C6}"/>
              </a:ext>
            </a:extLst>
          </p:cNvPr>
          <p:cNvSpPr>
            <a:spLocks noGrp="1"/>
          </p:cNvSpPr>
          <p:nvPr>
            <p:ph type="title"/>
          </p:nvPr>
        </p:nvSpPr>
        <p:spPr>
          <a:xfrm>
            <a:off x="334961" y="190432"/>
            <a:ext cx="11235716" cy="567214"/>
          </a:xfrm>
        </p:spPr>
        <p:txBody>
          <a:bodyPr>
            <a:normAutofit/>
          </a:bodyPr>
          <a:lstStyle/>
          <a:p>
            <a:r>
              <a:rPr lang="en-US" dirty="0" smtClean="0"/>
              <a:t>1. TRAINING OF SALES </a:t>
            </a:r>
            <a:r>
              <a:rPr lang="en-US" dirty="0" smtClean="0"/>
              <a:t>PEOPLE</a:t>
            </a:r>
            <a:endParaRPr lang="en-US" dirty="0"/>
          </a:p>
        </p:txBody>
      </p:sp>
      <p:sp>
        <p:nvSpPr>
          <p:cNvPr id="2" name="TextBox 1"/>
          <p:cNvSpPr txBox="1"/>
          <p:nvPr/>
        </p:nvSpPr>
        <p:spPr>
          <a:xfrm>
            <a:off x="609600" y="1324860"/>
            <a:ext cx="7106193" cy="1754326"/>
          </a:xfrm>
          <a:prstGeom prst="rect">
            <a:avLst/>
          </a:prstGeom>
          <a:noFill/>
        </p:spPr>
        <p:txBody>
          <a:bodyPr wrap="square" rtlCol="0">
            <a:spAutoFit/>
          </a:bodyPr>
          <a:lstStyle/>
          <a:p>
            <a:r>
              <a:rPr lang="en-US" dirty="0" smtClean="0"/>
              <a:t>One on one conversation with chatbot.ai could help Medical-Rep</a:t>
            </a:r>
          </a:p>
          <a:p>
            <a:r>
              <a:rPr lang="en-US" dirty="0" smtClean="0"/>
              <a:t>to improve the interaction part and understanding the core concepts to work upon.</a:t>
            </a:r>
          </a:p>
          <a:p>
            <a:endParaRPr lang="en-US" dirty="0"/>
          </a:p>
          <a:p>
            <a:r>
              <a:rPr lang="en-US" dirty="0" smtClean="0"/>
              <a:t>Developing or forming an questionnaire could help Med-Rep to come up with a developed approaching strategy </a:t>
            </a:r>
            <a:endParaRPr lang="en-IN"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793" y="870196"/>
            <a:ext cx="4443970" cy="5875254"/>
          </a:xfrm>
          <a:prstGeom prst="rect">
            <a:avLst/>
          </a:prstGeom>
        </p:spPr>
      </p:pic>
      <p:sp>
        <p:nvSpPr>
          <p:cNvPr id="7" name="Rectangle 6"/>
          <p:cNvSpPr/>
          <p:nvPr/>
        </p:nvSpPr>
        <p:spPr>
          <a:xfrm>
            <a:off x="334960" y="5458433"/>
            <a:ext cx="5006563" cy="369332"/>
          </a:xfrm>
          <a:prstGeom prst="rect">
            <a:avLst/>
          </a:prstGeom>
          <a:ln>
            <a:solidFill>
              <a:srgbClr val="0563C1"/>
            </a:solidFill>
          </a:ln>
        </p:spPr>
        <p:txBody>
          <a:bodyPr wrap="none">
            <a:spAutoFit/>
          </a:bodyPr>
          <a:lstStyle/>
          <a:p>
            <a:r>
              <a:rPr lang="en-US" dirty="0"/>
              <a:t>With AI reference info- </a:t>
            </a:r>
            <a:r>
              <a:rPr lang="en-US" dirty="0">
                <a:hlinkClick r:id="rId4"/>
              </a:rPr>
              <a:t>https://bard.google.com/</a:t>
            </a:r>
            <a:endParaRPr lang="en-IN" dirty="0"/>
          </a:p>
        </p:txBody>
      </p:sp>
      <p:sp>
        <p:nvSpPr>
          <p:cNvPr id="8" name="TextBox 7"/>
          <p:cNvSpPr txBox="1"/>
          <p:nvPr/>
        </p:nvSpPr>
        <p:spPr>
          <a:xfrm>
            <a:off x="334961" y="4885177"/>
            <a:ext cx="5006563" cy="369332"/>
          </a:xfrm>
          <a:prstGeom prst="rect">
            <a:avLst/>
          </a:prstGeom>
          <a:noFill/>
          <a:ln w="19050">
            <a:solidFill>
              <a:srgbClr val="0563C1"/>
            </a:solidFill>
          </a:ln>
        </p:spPr>
        <p:txBody>
          <a:bodyPr wrap="square" rtlCol="0">
            <a:spAutoFit/>
          </a:bodyPr>
          <a:lstStyle/>
          <a:p>
            <a:r>
              <a:rPr lang="en-US" dirty="0" smtClean="0"/>
              <a:t>With AI </a:t>
            </a:r>
            <a:r>
              <a:rPr lang="en-US" dirty="0"/>
              <a:t>&amp; Apps- </a:t>
            </a:r>
            <a:r>
              <a:rPr lang="en-US" dirty="0">
                <a:hlinkClick r:id="rId5"/>
              </a:rPr>
              <a:t>https://chat.openai.com/</a:t>
            </a:r>
            <a:endParaRPr lang="en-IN" dirty="0"/>
          </a:p>
        </p:txBody>
      </p:sp>
    </p:spTree>
    <p:extLst>
      <p:ext uri="{BB962C8B-B14F-4D97-AF65-F5344CB8AC3E}">
        <p14:creationId xmlns:p14="http://schemas.microsoft.com/office/powerpoint/2010/main" val="412485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10964091" y="0"/>
            <a:ext cx="1227910"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334962" y="190432"/>
            <a:ext cx="7790135" cy="567214"/>
          </a:xfrm>
        </p:spPr>
        <p:txBody>
          <a:bodyPr/>
          <a:lstStyle/>
          <a:p>
            <a:r>
              <a:rPr lang="en-US" dirty="0" smtClean="0"/>
              <a:t>1. How I Generated ANS</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sp>
        <p:nvSpPr>
          <p:cNvPr id="3" name="TextBox 2"/>
          <p:cNvSpPr txBox="1"/>
          <p:nvPr/>
        </p:nvSpPr>
        <p:spPr>
          <a:xfrm>
            <a:off x="526550" y="818909"/>
            <a:ext cx="10829427" cy="5355312"/>
          </a:xfrm>
          <a:prstGeom prst="rect">
            <a:avLst/>
          </a:prstGeom>
          <a:noFill/>
          <a:ln>
            <a:solidFill>
              <a:srgbClr val="0563C1"/>
            </a:solidFill>
          </a:ln>
        </p:spPr>
        <p:txBody>
          <a:bodyPr wrap="square" rtlCol="0">
            <a:spAutoFit/>
          </a:bodyPr>
          <a:lstStyle/>
          <a:p>
            <a:endParaRPr lang="en-US" dirty="0"/>
          </a:p>
          <a:p>
            <a:pPr marL="285750" indent="-285750">
              <a:buFont typeface="Arial" panose="020B0604020202020204" pitchFamily="34" charset="0"/>
              <a:buChar char="•"/>
            </a:pPr>
            <a:r>
              <a:rPr lang="en-US" dirty="0"/>
              <a:t>1. </a:t>
            </a:r>
            <a:r>
              <a:rPr lang="en-US" dirty="0" smtClean="0"/>
              <a:t>High </a:t>
            </a:r>
            <a:r>
              <a:rPr lang="en-US" dirty="0"/>
              <a:t>Price </a:t>
            </a:r>
            <a:r>
              <a:rPr lang="en-US" dirty="0" smtClean="0"/>
              <a:t>Objection   </a:t>
            </a:r>
            <a:r>
              <a:rPr lang="en-US" dirty="0"/>
              <a:t>- </a:t>
            </a:r>
            <a:endParaRPr lang="en-US" dirty="0" smtClean="0"/>
          </a:p>
          <a:p>
            <a:r>
              <a:rPr lang="en-US" dirty="0"/>
              <a:t> </a:t>
            </a:r>
            <a:r>
              <a:rPr lang="en-US" dirty="0" smtClean="0"/>
              <a:t>     </a:t>
            </a:r>
            <a:r>
              <a:rPr lang="en-US" b="1" dirty="0" smtClean="0"/>
              <a:t>Acknowledge</a:t>
            </a:r>
            <a:r>
              <a:rPr lang="en-US" b="1" dirty="0"/>
              <a:t>: </a:t>
            </a:r>
            <a:r>
              <a:rPr lang="en-US" dirty="0"/>
              <a:t>Begin by acknowledging the doctor's concern and expressing understanding. You might </a:t>
            </a:r>
            <a:r>
              <a:rPr lang="en-US" dirty="0" smtClean="0"/>
              <a:t>     </a:t>
            </a:r>
          </a:p>
          <a:p>
            <a:r>
              <a:rPr lang="en-US" dirty="0"/>
              <a:t> </a:t>
            </a:r>
            <a:r>
              <a:rPr lang="en-US" dirty="0" smtClean="0"/>
              <a:t>      say</a:t>
            </a:r>
            <a:r>
              <a:rPr lang="en-US" dirty="0"/>
              <a:t>, "</a:t>
            </a:r>
            <a:r>
              <a:rPr lang="en-US" b="1" dirty="0"/>
              <a:t>I appreciate your concern about the price, doctor."</a:t>
            </a:r>
          </a:p>
          <a:p>
            <a:pPr marL="285750" indent="-285750">
              <a:buFont typeface="Arial" panose="020B0604020202020204" pitchFamily="34" charset="0"/>
              <a:buChar char="•"/>
            </a:pPr>
            <a:r>
              <a:rPr lang="en-US" dirty="0"/>
              <a:t>   </a:t>
            </a:r>
            <a:r>
              <a:rPr lang="en-US" b="1" dirty="0"/>
              <a:t>- Value Proposition: Highlight the unique value proposition of your drug. </a:t>
            </a:r>
            <a:r>
              <a:rPr lang="en-US" dirty="0"/>
              <a:t>Emphasize its effectiveness, quality, and any additional benefits that justify the price. Provide evidence such as clinical studies or testimonials.</a:t>
            </a:r>
          </a:p>
          <a:p>
            <a:pPr marL="285750" indent="-285750">
              <a:buFont typeface="Arial" panose="020B0604020202020204" pitchFamily="34" charset="0"/>
              <a:buChar char="•"/>
            </a:pPr>
            <a:r>
              <a:rPr lang="en-US" dirty="0"/>
              <a:t>   </a:t>
            </a:r>
            <a:r>
              <a:rPr lang="en-US" b="1" dirty="0"/>
              <a:t>- Cost-Benefit Analysis: </a:t>
            </a:r>
            <a:r>
              <a:rPr lang="en-US" dirty="0"/>
              <a:t>Help the doctor understand the long-term benefits and potential cost savings for patients. Illustrate how the efficacy and features of your drug can contribute to better patient outcomes, ultimately justifying the investment.</a:t>
            </a:r>
          </a:p>
          <a:p>
            <a:pPr marL="285750" indent="-285750">
              <a:buFont typeface="Arial" panose="020B0604020202020204" pitchFamily="34" charset="0"/>
              <a:buChar char="•"/>
            </a:pPr>
            <a:r>
              <a:rPr lang="en-US" dirty="0"/>
              <a:t>   - </a:t>
            </a:r>
            <a:r>
              <a:rPr lang="en-US" b="1" dirty="0"/>
              <a:t>Offer Solutions</a:t>
            </a:r>
            <a:r>
              <a:rPr lang="en-US" dirty="0"/>
              <a:t>: If possible, explore options such as discounts, bulk purchase incentives, or trial samples to ease the financial burden on the doctor's practice.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a:t>
            </a:r>
            <a:r>
              <a:rPr lang="en-US" dirty="0" smtClean="0"/>
              <a:t>situations like these, </a:t>
            </a:r>
            <a:r>
              <a:rPr lang="en-US" dirty="0"/>
              <a:t>the key is to listen actively, address objections with empathy, and focus on the unique selling points of your product. Building a positive and collaborative relationship with the doctor can contribute to overcoming sales resistance and securing their endorsement of your pharmaceutical product.</a:t>
            </a:r>
            <a:endParaRPr lang="en-US" dirty="0" smtClean="0"/>
          </a:p>
        </p:txBody>
      </p:sp>
      <p:sp>
        <p:nvSpPr>
          <p:cNvPr id="9" name="TextBox 8"/>
          <p:cNvSpPr txBox="1"/>
          <p:nvPr/>
        </p:nvSpPr>
        <p:spPr>
          <a:xfrm>
            <a:off x="526550" y="6089639"/>
            <a:ext cx="6381951" cy="369332"/>
          </a:xfrm>
          <a:prstGeom prst="rect">
            <a:avLst/>
          </a:prstGeom>
          <a:noFill/>
          <a:ln w="19050">
            <a:solidFill>
              <a:srgbClr val="0563C1"/>
            </a:solidFill>
          </a:ln>
        </p:spPr>
        <p:txBody>
          <a:bodyPr wrap="square" rtlCol="0">
            <a:spAutoFit/>
          </a:bodyPr>
          <a:lstStyle/>
          <a:p>
            <a:r>
              <a:rPr lang="en-US" dirty="0" smtClean="0"/>
              <a:t>With AI </a:t>
            </a:r>
            <a:r>
              <a:rPr lang="en-US" dirty="0"/>
              <a:t>&amp; Apps- </a:t>
            </a:r>
            <a:r>
              <a:rPr lang="en-US" dirty="0">
                <a:hlinkClick r:id="rId3"/>
              </a:rPr>
              <a:t>https://chat.openai.com/</a:t>
            </a:r>
            <a:endParaRPr lang="en-IN" dirty="0"/>
          </a:p>
        </p:txBody>
      </p:sp>
    </p:spTree>
    <p:extLst>
      <p:ext uri="{BB962C8B-B14F-4D97-AF65-F5344CB8AC3E}">
        <p14:creationId xmlns:p14="http://schemas.microsoft.com/office/powerpoint/2010/main" val="1617501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11017798" cy="703563"/>
          </a:xfrm>
        </p:spPr>
        <p:txBody>
          <a:bodyPr>
            <a:normAutofit/>
          </a:bodyPr>
          <a:lstStyle/>
          <a:p>
            <a:r>
              <a:rPr lang="en-US" dirty="0" smtClean="0">
                <a:solidFill>
                  <a:schemeClr val="bg1"/>
                </a:solidFill>
                <a:latin typeface="Times New Roman" panose="02020603050405020304" pitchFamily="18" charset="0"/>
                <a:cs typeface="Times New Roman" panose="02020603050405020304" pitchFamily="18" charset="0"/>
              </a:rPr>
              <a:t>10. SALES TRAINING ABOUT THE PRODUCT</a:t>
            </a:r>
          </a:p>
        </p:txBody>
      </p:sp>
    </p:spTree>
    <p:extLst>
      <p:ext uri="{BB962C8B-B14F-4D97-AF65-F5344CB8AC3E}">
        <p14:creationId xmlns:p14="http://schemas.microsoft.com/office/powerpoint/2010/main" val="1198998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4962" y="190431"/>
            <a:ext cx="11857038" cy="602049"/>
          </a:xfrm>
        </p:spPr>
        <p:txBody>
          <a:bodyPr>
            <a:normAutofit fontScale="90000"/>
          </a:bodyPr>
          <a:lstStyle/>
          <a:p>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smtClean="0"/>
              <a:t/>
            </a:r>
            <a:br>
              <a:rPr lang="en-US" sz="1200" dirty="0" smtClean="0"/>
            </a:br>
            <a:r>
              <a:rPr lang="en-US" sz="1200" dirty="0"/>
              <a:t/>
            </a:r>
            <a:br>
              <a:rPr lang="en-US" sz="1200" dirty="0"/>
            </a:br>
            <a:r>
              <a:rPr lang="en-US" sz="1200" dirty="0"/>
              <a:t/>
            </a:r>
            <a:br>
              <a:rPr lang="en-US" sz="1200" dirty="0"/>
            </a:br>
            <a:r>
              <a:rPr lang="en-US" sz="1200" dirty="0" smtClean="0"/>
              <a:t/>
            </a:r>
            <a:br>
              <a:rPr lang="en-US" sz="1200" dirty="0" smtClean="0"/>
            </a:br>
            <a:r>
              <a:rPr lang="en-US" sz="1200" dirty="0" smtClean="0">
                <a:solidFill>
                  <a:schemeClr val="tx1"/>
                </a:solidFill>
              </a:rPr>
              <a:t>Introduction</a:t>
            </a:r>
            <a:r>
              <a:rPr lang="en-US" sz="1200" dirty="0">
                <a:solidFill>
                  <a:schemeClr val="tx1"/>
                </a:solidFill>
              </a:rPr>
              <a:t>:</a:t>
            </a:r>
            <a:r>
              <a:rPr lang="en-US" sz="1200" b="0" dirty="0">
                <a:solidFill>
                  <a:schemeClr val="tx1"/>
                </a:solidFill>
              </a:rPr>
              <a:t/>
            </a:r>
            <a:br>
              <a:rPr lang="en-US" sz="1200" b="0" dirty="0">
                <a:solidFill>
                  <a:schemeClr val="tx1"/>
                </a:solidFill>
              </a:rPr>
            </a:br>
            <a:r>
              <a:rPr lang="en-US" sz="1200" b="0" dirty="0">
                <a:solidFill>
                  <a:schemeClr val="tx1"/>
                </a:solidFill>
              </a:rPr>
              <a:t>Briefly introduce the drug and its generic name (</a:t>
            </a:r>
            <a:r>
              <a:rPr lang="en-US" sz="1200" b="0" dirty="0" err="1">
                <a:solidFill>
                  <a:schemeClr val="tx1"/>
                </a:solidFill>
              </a:rPr>
              <a:t>sitagliptin</a:t>
            </a:r>
            <a:r>
              <a:rPr lang="en-US" sz="1200" b="0" dirty="0">
                <a:solidFill>
                  <a:schemeClr val="tx1"/>
                </a:solidFill>
              </a:rPr>
              <a:t>).</a:t>
            </a:r>
            <a:br>
              <a:rPr lang="en-US" sz="1200" b="0" dirty="0">
                <a:solidFill>
                  <a:schemeClr val="tx1"/>
                </a:solidFill>
              </a:rPr>
            </a:br>
            <a:r>
              <a:rPr lang="en-US" sz="1200" b="0" dirty="0">
                <a:solidFill>
                  <a:schemeClr val="tx1"/>
                </a:solidFill>
              </a:rPr>
              <a:t>Provide a quick overview of the therapeutic class (e.g., Dipeptidyl peptidase-4 (DPP-4) inhibitors).</a:t>
            </a:r>
            <a:br>
              <a:rPr lang="en-US" sz="1200" b="0" dirty="0">
                <a:solidFill>
                  <a:schemeClr val="tx1"/>
                </a:solidFill>
              </a:rPr>
            </a:br>
            <a:r>
              <a:rPr lang="en-US" sz="1200" dirty="0">
                <a:solidFill>
                  <a:schemeClr val="tx1"/>
                </a:solidFill>
              </a:rPr>
              <a:t>Indications:</a:t>
            </a:r>
            <a:r>
              <a:rPr lang="en-US" sz="1200" b="0" dirty="0">
                <a:solidFill>
                  <a:schemeClr val="tx1"/>
                </a:solidFill>
              </a:rPr>
              <a:t/>
            </a:r>
            <a:br>
              <a:rPr lang="en-US" sz="1200" b="0" dirty="0">
                <a:solidFill>
                  <a:schemeClr val="tx1"/>
                </a:solidFill>
              </a:rPr>
            </a:br>
            <a:r>
              <a:rPr lang="en-US" sz="1200" b="0" dirty="0">
                <a:solidFill>
                  <a:schemeClr val="tx1"/>
                </a:solidFill>
              </a:rPr>
              <a:t>Clearly state the approved indications for the drug.</a:t>
            </a:r>
            <a:br>
              <a:rPr lang="en-US" sz="1200" b="0" dirty="0">
                <a:solidFill>
                  <a:schemeClr val="tx1"/>
                </a:solidFill>
              </a:rPr>
            </a:br>
            <a:r>
              <a:rPr lang="en-US" sz="1200" b="0" dirty="0">
                <a:solidFill>
                  <a:schemeClr val="tx1"/>
                </a:solidFill>
              </a:rPr>
              <a:t>Highlight conditions or diseases for which </a:t>
            </a:r>
            <a:r>
              <a:rPr lang="en-US" sz="1200" b="0" dirty="0" err="1">
                <a:solidFill>
                  <a:schemeClr val="tx1"/>
                </a:solidFill>
              </a:rPr>
              <a:t>sitagliptin</a:t>
            </a:r>
            <a:r>
              <a:rPr lang="en-US" sz="1200" b="0" dirty="0">
                <a:solidFill>
                  <a:schemeClr val="tx1"/>
                </a:solidFill>
              </a:rPr>
              <a:t> is proven to be effective.</a:t>
            </a:r>
            <a:br>
              <a:rPr lang="en-US" sz="1200" b="0" dirty="0">
                <a:solidFill>
                  <a:schemeClr val="tx1"/>
                </a:solidFill>
              </a:rPr>
            </a:br>
            <a:r>
              <a:rPr lang="en-US" sz="1200" dirty="0">
                <a:solidFill>
                  <a:schemeClr val="tx1"/>
                </a:solidFill>
              </a:rPr>
              <a:t>Mechanism of Action:</a:t>
            </a:r>
            <a:r>
              <a:rPr lang="en-US" sz="1200" b="0" dirty="0">
                <a:solidFill>
                  <a:schemeClr val="tx1"/>
                </a:solidFill>
              </a:rPr>
              <a:t/>
            </a:r>
            <a:br>
              <a:rPr lang="en-US" sz="1200" b="0" dirty="0">
                <a:solidFill>
                  <a:schemeClr val="tx1"/>
                </a:solidFill>
              </a:rPr>
            </a:br>
            <a:r>
              <a:rPr lang="en-US" sz="1200" b="0" dirty="0">
                <a:solidFill>
                  <a:schemeClr val="tx1"/>
                </a:solidFill>
              </a:rPr>
              <a:t>Explain how </a:t>
            </a:r>
            <a:r>
              <a:rPr lang="en-US" sz="1200" b="0" dirty="0" err="1">
                <a:solidFill>
                  <a:schemeClr val="tx1"/>
                </a:solidFill>
              </a:rPr>
              <a:t>sitagliptin</a:t>
            </a:r>
            <a:r>
              <a:rPr lang="en-US" sz="1200" b="0" dirty="0">
                <a:solidFill>
                  <a:schemeClr val="tx1"/>
                </a:solidFill>
              </a:rPr>
              <a:t> works in the body. Focus on its mechanism of action as a DPP-4 inhibitor, which helps regulate blood sugar levels.</a:t>
            </a:r>
            <a:br>
              <a:rPr lang="en-US" sz="1200" b="0" dirty="0">
                <a:solidFill>
                  <a:schemeClr val="tx1"/>
                </a:solidFill>
              </a:rPr>
            </a:br>
            <a:r>
              <a:rPr lang="en-US" sz="1200" dirty="0">
                <a:solidFill>
                  <a:schemeClr val="tx1"/>
                </a:solidFill>
              </a:rPr>
              <a:t>Efficacy and Clinical Studies:</a:t>
            </a:r>
            <a:r>
              <a:rPr lang="en-US" sz="1200" b="0" dirty="0">
                <a:solidFill>
                  <a:schemeClr val="tx1"/>
                </a:solidFill>
              </a:rPr>
              <a:t/>
            </a:r>
            <a:br>
              <a:rPr lang="en-US" sz="1200" b="0" dirty="0">
                <a:solidFill>
                  <a:schemeClr val="tx1"/>
                </a:solidFill>
              </a:rPr>
            </a:br>
            <a:r>
              <a:rPr lang="en-US" sz="1200" b="0" dirty="0">
                <a:solidFill>
                  <a:schemeClr val="tx1"/>
                </a:solidFill>
              </a:rPr>
              <a:t>Summarize key clinical studies supporting the efficacy of </a:t>
            </a:r>
            <a:r>
              <a:rPr lang="en-US" sz="1200" b="0" dirty="0" err="1">
                <a:solidFill>
                  <a:schemeClr val="tx1"/>
                </a:solidFill>
              </a:rPr>
              <a:t>sitagliptin</a:t>
            </a:r>
            <a:r>
              <a:rPr lang="en-US" sz="1200" b="0" dirty="0">
                <a:solidFill>
                  <a:schemeClr val="tx1"/>
                </a:solidFill>
              </a:rPr>
              <a:t>.</a:t>
            </a:r>
            <a:br>
              <a:rPr lang="en-US" sz="1200" b="0" dirty="0">
                <a:solidFill>
                  <a:schemeClr val="tx1"/>
                </a:solidFill>
              </a:rPr>
            </a:br>
            <a:r>
              <a:rPr lang="en-US" sz="1200" b="0" dirty="0">
                <a:solidFill>
                  <a:schemeClr val="tx1"/>
                </a:solidFill>
              </a:rPr>
              <a:t>Include relevant data on its impact on glycemic control, patient outcomes, and any comparative studies with other treatments.</a:t>
            </a:r>
            <a:br>
              <a:rPr lang="en-US" sz="1200" b="0" dirty="0">
                <a:solidFill>
                  <a:schemeClr val="tx1"/>
                </a:solidFill>
              </a:rPr>
            </a:br>
            <a:r>
              <a:rPr lang="en-US" sz="1200" dirty="0">
                <a:solidFill>
                  <a:schemeClr val="tx1"/>
                </a:solidFill>
              </a:rPr>
              <a:t>Dosage and Administration:</a:t>
            </a:r>
            <a:r>
              <a:rPr lang="en-US" sz="1200" b="0" dirty="0">
                <a:solidFill>
                  <a:schemeClr val="tx1"/>
                </a:solidFill>
              </a:rPr>
              <a:t/>
            </a:r>
            <a:br>
              <a:rPr lang="en-US" sz="1200" b="0" dirty="0">
                <a:solidFill>
                  <a:schemeClr val="tx1"/>
                </a:solidFill>
              </a:rPr>
            </a:br>
            <a:r>
              <a:rPr lang="en-US" sz="1200" b="0" dirty="0">
                <a:solidFill>
                  <a:schemeClr val="tx1"/>
                </a:solidFill>
              </a:rPr>
              <a:t>Provide clear and concise information on recommended dosage.</a:t>
            </a:r>
            <a:br>
              <a:rPr lang="en-US" sz="1200" b="0" dirty="0">
                <a:solidFill>
                  <a:schemeClr val="tx1"/>
                </a:solidFill>
              </a:rPr>
            </a:br>
            <a:r>
              <a:rPr lang="en-US" sz="1200" b="0" dirty="0">
                <a:solidFill>
                  <a:schemeClr val="tx1"/>
                </a:solidFill>
              </a:rPr>
              <a:t>Explain the administration guidelines, including whether it should be taken with or without food and any specific considerations.</a:t>
            </a:r>
            <a:br>
              <a:rPr lang="en-US" sz="1200" b="0" dirty="0">
                <a:solidFill>
                  <a:schemeClr val="tx1"/>
                </a:solidFill>
              </a:rPr>
            </a:br>
            <a:r>
              <a:rPr lang="en-US" sz="1200" dirty="0">
                <a:solidFill>
                  <a:schemeClr val="tx1"/>
                </a:solidFill>
              </a:rPr>
              <a:t>Safety Profile:</a:t>
            </a:r>
            <a:r>
              <a:rPr lang="en-US" sz="1200" b="0" dirty="0">
                <a:solidFill>
                  <a:schemeClr val="tx1"/>
                </a:solidFill>
              </a:rPr>
              <a:t/>
            </a:r>
            <a:br>
              <a:rPr lang="en-US" sz="1200" b="0" dirty="0">
                <a:solidFill>
                  <a:schemeClr val="tx1"/>
                </a:solidFill>
              </a:rPr>
            </a:br>
            <a:r>
              <a:rPr lang="en-US" sz="1200" b="0" dirty="0">
                <a:solidFill>
                  <a:schemeClr val="tx1"/>
                </a:solidFill>
              </a:rPr>
              <a:t>Present information on the safety profile, including common and serious side effects.</a:t>
            </a:r>
            <a:br>
              <a:rPr lang="en-US" sz="1200" b="0" dirty="0">
                <a:solidFill>
                  <a:schemeClr val="tx1"/>
                </a:solidFill>
              </a:rPr>
            </a:br>
            <a:r>
              <a:rPr lang="en-US" sz="1200" b="0" dirty="0">
                <a:solidFill>
                  <a:schemeClr val="tx1"/>
                </a:solidFill>
              </a:rPr>
              <a:t>Discuss contraindications and precautions, such as specific patient populations to avoid.</a:t>
            </a:r>
            <a:br>
              <a:rPr lang="en-US" sz="1200" b="0" dirty="0">
                <a:solidFill>
                  <a:schemeClr val="tx1"/>
                </a:solidFill>
              </a:rPr>
            </a:br>
            <a:r>
              <a:rPr lang="en-US" sz="1200" dirty="0">
                <a:solidFill>
                  <a:schemeClr val="tx1"/>
                </a:solidFill>
              </a:rPr>
              <a:t>Drug Interactions:</a:t>
            </a:r>
            <a:r>
              <a:rPr lang="en-US" sz="1200" b="0" dirty="0">
                <a:solidFill>
                  <a:schemeClr val="tx1"/>
                </a:solidFill>
              </a:rPr>
              <a:t/>
            </a:r>
            <a:br>
              <a:rPr lang="en-US" sz="1200" b="0" dirty="0">
                <a:solidFill>
                  <a:schemeClr val="tx1"/>
                </a:solidFill>
              </a:rPr>
            </a:br>
            <a:r>
              <a:rPr lang="en-US" sz="1200" b="0" dirty="0">
                <a:solidFill>
                  <a:schemeClr val="tx1"/>
                </a:solidFill>
              </a:rPr>
              <a:t>Highlight potential drug interactions with other commonly prescribed medications.</a:t>
            </a:r>
            <a:br>
              <a:rPr lang="en-US" sz="1200" b="0" dirty="0">
                <a:solidFill>
                  <a:schemeClr val="tx1"/>
                </a:solidFill>
              </a:rPr>
            </a:br>
            <a:r>
              <a:rPr lang="en-US" sz="1200" b="0" dirty="0">
                <a:solidFill>
                  <a:schemeClr val="tx1"/>
                </a:solidFill>
              </a:rPr>
              <a:t>Emphasize the importance of reviewing patients' current medication regimens to avoid adverse effects.</a:t>
            </a:r>
            <a:br>
              <a:rPr lang="en-US" sz="1200" b="0" dirty="0">
                <a:solidFill>
                  <a:schemeClr val="tx1"/>
                </a:solidFill>
              </a:rPr>
            </a:br>
            <a:r>
              <a:rPr lang="en-US" sz="1200" dirty="0">
                <a:solidFill>
                  <a:schemeClr val="tx1"/>
                </a:solidFill>
              </a:rPr>
              <a:t>Patient Counseling:</a:t>
            </a:r>
            <a:r>
              <a:rPr lang="en-US" sz="1200" b="0" dirty="0">
                <a:solidFill>
                  <a:schemeClr val="tx1"/>
                </a:solidFill>
              </a:rPr>
              <a:t/>
            </a:r>
            <a:br>
              <a:rPr lang="en-US" sz="1200" b="0" dirty="0">
                <a:solidFill>
                  <a:schemeClr val="tx1"/>
                </a:solidFill>
              </a:rPr>
            </a:br>
            <a:r>
              <a:rPr lang="en-US" sz="1200" b="0" dirty="0">
                <a:solidFill>
                  <a:schemeClr val="tx1"/>
                </a:solidFill>
              </a:rPr>
              <a:t>Include key points for healthcare providers to discuss with patients, such as adherence to treatment, monitoring blood sugar levels, and recognizing signs of adverse reactions.</a:t>
            </a:r>
            <a:br>
              <a:rPr lang="en-US" sz="1200" b="0" dirty="0">
                <a:solidFill>
                  <a:schemeClr val="tx1"/>
                </a:solidFill>
              </a:rPr>
            </a:br>
            <a:r>
              <a:rPr lang="en-US" sz="1200" dirty="0">
                <a:solidFill>
                  <a:schemeClr val="tx1"/>
                </a:solidFill>
              </a:rPr>
              <a:t>Market Positioning:</a:t>
            </a:r>
            <a:r>
              <a:rPr lang="en-US" sz="1200" b="0" dirty="0">
                <a:solidFill>
                  <a:schemeClr val="tx1"/>
                </a:solidFill>
              </a:rPr>
              <a:t/>
            </a:r>
            <a:br>
              <a:rPr lang="en-US" sz="1200" b="0" dirty="0">
                <a:solidFill>
                  <a:schemeClr val="tx1"/>
                </a:solidFill>
              </a:rPr>
            </a:br>
            <a:r>
              <a:rPr lang="en-US" sz="1200" b="0" dirty="0">
                <a:solidFill>
                  <a:schemeClr val="tx1"/>
                </a:solidFill>
              </a:rPr>
              <a:t>Provide information on how the drug positions itself in the market compared to other similar medications.</a:t>
            </a:r>
            <a:br>
              <a:rPr lang="en-US" sz="1200" b="0" dirty="0">
                <a:solidFill>
                  <a:schemeClr val="tx1"/>
                </a:solidFill>
              </a:rPr>
            </a:br>
            <a:r>
              <a:rPr lang="en-US" sz="1200" b="0" dirty="0">
                <a:solidFill>
                  <a:schemeClr val="tx1"/>
                </a:solidFill>
              </a:rPr>
              <a:t>Discuss any unique features or advantages that make it a preferred choice.</a:t>
            </a:r>
            <a:br>
              <a:rPr lang="en-US" sz="1200" b="0" dirty="0">
                <a:solidFill>
                  <a:schemeClr val="tx1"/>
                </a:solidFill>
              </a:rPr>
            </a:br>
            <a:r>
              <a:rPr lang="en-US" sz="1200" dirty="0">
                <a:solidFill>
                  <a:schemeClr val="tx1"/>
                </a:solidFill>
              </a:rPr>
              <a:t>Promotional Materials and Samples:</a:t>
            </a:r>
            <a:r>
              <a:rPr lang="en-US" sz="1200" b="0" dirty="0">
                <a:solidFill>
                  <a:schemeClr val="tx1"/>
                </a:solidFill>
              </a:rPr>
              <a:t/>
            </a:r>
            <a:br>
              <a:rPr lang="en-US" sz="1200" b="0" dirty="0">
                <a:solidFill>
                  <a:schemeClr val="tx1"/>
                </a:solidFill>
              </a:rPr>
            </a:br>
            <a:r>
              <a:rPr lang="en-US" sz="1200" b="0" dirty="0">
                <a:solidFill>
                  <a:schemeClr val="tx1"/>
                </a:solidFill>
              </a:rPr>
              <a:t>Showcase any available promotional materials, such as brochures or pamphlets, that medical representatives can use in their interactions with healthcare professionals.</a:t>
            </a:r>
            <a:br>
              <a:rPr lang="en-US" sz="1200" b="0" dirty="0">
                <a:solidFill>
                  <a:schemeClr val="tx1"/>
                </a:solidFill>
              </a:rPr>
            </a:br>
            <a:r>
              <a:rPr lang="en-US" sz="1200" b="0" dirty="0">
                <a:solidFill>
                  <a:schemeClr val="tx1"/>
                </a:solidFill>
              </a:rPr>
              <a:t>Mention if there are samples available for distribution.</a:t>
            </a:r>
            <a:br>
              <a:rPr lang="en-US" sz="1200" b="0" dirty="0">
                <a:solidFill>
                  <a:schemeClr val="tx1"/>
                </a:solidFill>
              </a:rPr>
            </a:br>
            <a:r>
              <a:rPr lang="en-US" sz="1200" dirty="0">
                <a:solidFill>
                  <a:schemeClr val="tx1"/>
                </a:solidFill>
              </a:rPr>
              <a:t>Q&amp;A and Discussion:</a:t>
            </a:r>
            <a:r>
              <a:rPr lang="en-US" sz="1200" b="0" dirty="0">
                <a:solidFill>
                  <a:schemeClr val="tx1"/>
                </a:solidFill>
              </a:rPr>
              <a:t/>
            </a:r>
            <a:br>
              <a:rPr lang="en-US" sz="1200" b="0" dirty="0">
                <a:solidFill>
                  <a:schemeClr val="tx1"/>
                </a:solidFill>
              </a:rPr>
            </a:br>
            <a:r>
              <a:rPr lang="en-US" sz="1200" b="0" dirty="0">
                <a:solidFill>
                  <a:schemeClr val="tx1"/>
                </a:solidFill>
              </a:rPr>
              <a:t>Allocate time for questions and answers to address any queries or concerns medical representatives might have.</a:t>
            </a:r>
            <a:br>
              <a:rPr lang="en-US" sz="1200" b="0" dirty="0">
                <a:solidFill>
                  <a:schemeClr val="tx1"/>
                </a:solidFill>
              </a:rPr>
            </a:br>
            <a:r>
              <a:rPr lang="en-US" sz="1200" b="0" dirty="0">
                <a:solidFill>
                  <a:schemeClr val="tx1"/>
                </a:solidFill>
              </a:rPr>
              <a:t>Encourage an open discussion to enhance understanding and confidence in promoting the drug.</a:t>
            </a:r>
          </a:p>
        </p:txBody>
      </p:sp>
    </p:spTree>
    <p:extLst>
      <p:ext uri="{BB962C8B-B14F-4D97-AF65-F5344CB8AC3E}">
        <p14:creationId xmlns:p14="http://schemas.microsoft.com/office/powerpoint/2010/main" val="54417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6940730" y="0"/>
            <a:ext cx="5249527"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456882" y="539931"/>
            <a:ext cx="11857038" cy="480396"/>
          </a:xfrm>
        </p:spPr>
        <p:txBody>
          <a:bodyPr/>
          <a:lstStyle/>
          <a:p>
            <a:r>
              <a:rPr lang="en-US" dirty="0" smtClean="0"/>
              <a:t>1. BRAND PURPOSE</a:t>
            </a:r>
            <a:endParaRPr lang="en-US" dirty="0"/>
          </a:p>
        </p:txBody>
      </p:sp>
      <p:sp>
        <p:nvSpPr>
          <p:cNvPr id="3" name="Rectangle 2">
            <a:extLst>
              <a:ext uri="{FF2B5EF4-FFF2-40B4-BE49-F238E27FC236}">
                <a16:creationId xmlns:a16="http://schemas.microsoft.com/office/drawing/2014/main" id="{B12AC05B-51EE-BAE0-E616-57389F6C25AE}"/>
              </a:ext>
            </a:extLst>
          </p:cNvPr>
          <p:cNvSpPr/>
          <p:nvPr/>
        </p:nvSpPr>
        <p:spPr>
          <a:xfrm>
            <a:off x="209006" y="1285938"/>
            <a:ext cx="7758395" cy="530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ts val="1700"/>
              </a:lnSpc>
              <a:spcBef>
                <a:spcPts val="600"/>
              </a:spcBef>
              <a:spcAft>
                <a:spcPts val="600"/>
              </a:spcAft>
              <a:defRPr/>
            </a:pPr>
            <a:endParaRPr lang="en-US" sz="2000" dirty="0">
              <a:solidFill>
                <a:prstClr val="black"/>
              </a:solidFill>
              <a:latin typeface="Calibri" panose="020F0502020204030204" pitchFamily="34" charset="0"/>
              <a:cs typeface="Calibri" panose="020F0502020204030204" pitchFamily="34" charset="0"/>
            </a:endParaRPr>
          </a:p>
          <a:p>
            <a:pPr lvl="0">
              <a:lnSpc>
                <a:spcPts val="1700"/>
              </a:lnSpc>
              <a:spcBef>
                <a:spcPts val="600"/>
              </a:spcBef>
              <a:spcAft>
                <a:spcPts val="600"/>
              </a:spcAft>
              <a:defRPr/>
            </a:pPr>
            <a:endParaRPr lang="en-US" sz="1400" dirty="0">
              <a:solidFill>
                <a:prstClr val="black"/>
              </a:solidFill>
              <a:latin typeface="Arial" panose="020B0604020202020204" pitchFamily="34" charset="0"/>
              <a:cs typeface="Arial" panose="020B0604020202020204" pitchFamily="34" charset="0"/>
            </a:endParaRPr>
          </a:p>
          <a:p>
            <a:pPr lvl="0">
              <a:lnSpc>
                <a:spcPts val="1700"/>
              </a:lnSpc>
              <a:spcBef>
                <a:spcPts val="600"/>
              </a:spcBef>
              <a:spcAft>
                <a:spcPts val="600"/>
              </a:spcAf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522263" y="1320747"/>
            <a:ext cx="10302240" cy="3541995"/>
          </a:xfrm>
          <a:prstGeom prst="rect">
            <a:avLst/>
          </a:prstGeom>
        </p:spPr>
        <p:txBody>
          <a:bodyPr wrap="square">
            <a:spAutoFit/>
          </a:bodyPr>
          <a:lstStyle/>
          <a:p>
            <a:pPr lvl="0">
              <a:lnSpc>
                <a:spcPts val="1700"/>
              </a:lnSpc>
              <a:spcBef>
                <a:spcPts val="600"/>
              </a:spcBef>
              <a:spcAft>
                <a:spcPts val="600"/>
              </a:spcAft>
              <a:defRPr/>
            </a:pPr>
            <a:r>
              <a:rPr lang="en-US" dirty="0">
                <a:solidFill>
                  <a:prstClr val="black"/>
                </a:solidFill>
                <a:latin typeface="Times New Roman" panose="02020603050405020304" pitchFamily="18" charset="0"/>
                <a:cs typeface="Times New Roman" panose="02020603050405020304" pitchFamily="18" charset="0"/>
              </a:rPr>
              <a:t>Brand purposes for pharmaceuticals, including those containing sitagliptin and metformin, often revolve around addressing specific medical needs and improving patient outcomes. Some common goals and purposes for these medications could include:</a:t>
            </a:r>
          </a:p>
          <a:p>
            <a:pPr lvl="0">
              <a:lnSpc>
                <a:spcPts val="1700"/>
              </a:lnSpc>
              <a:spcBef>
                <a:spcPts val="600"/>
              </a:spcBef>
              <a:spcAft>
                <a:spcPts val="600"/>
              </a:spcAft>
              <a:defRPr/>
            </a:pPr>
            <a:endParaRPr lang="en-US" dirty="0">
              <a:solidFill>
                <a:prstClr val="black"/>
              </a:solidFill>
              <a:latin typeface="Times New Roman" panose="02020603050405020304" pitchFamily="18" charset="0"/>
              <a:cs typeface="Times New Roman" panose="02020603050405020304" pitchFamily="18" charset="0"/>
            </a:endParaRPr>
          </a:p>
          <a:p>
            <a:pPr lvl="0">
              <a:lnSpc>
                <a:spcPts val="1700"/>
              </a:lnSpc>
              <a:spcBef>
                <a:spcPts val="600"/>
              </a:spcBef>
              <a:spcAft>
                <a:spcPts val="600"/>
              </a:spcAft>
              <a:defRPr/>
            </a:pPr>
            <a:r>
              <a:rPr lang="en-US" b="1" dirty="0">
                <a:solidFill>
                  <a:prstClr val="black"/>
                </a:solidFill>
                <a:latin typeface="Times New Roman" panose="02020603050405020304" pitchFamily="18" charset="0"/>
                <a:cs typeface="Times New Roman" panose="02020603050405020304" pitchFamily="18" charset="0"/>
              </a:rPr>
              <a:t>1. Blood Sugar Control: </a:t>
            </a:r>
            <a:r>
              <a:rPr lang="en-US" dirty="0">
                <a:solidFill>
                  <a:prstClr val="black"/>
                </a:solidFill>
                <a:latin typeface="Times New Roman" panose="02020603050405020304" pitchFamily="18" charset="0"/>
                <a:cs typeface="Times New Roman" panose="02020603050405020304" pitchFamily="18" charset="0"/>
              </a:rPr>
              <a:t>Many medications containing sitagliptin and metformin are prescribed to manage blood sugar levels in individuals with type 2 diabetes. The brand's purpose is be to provide an effective and reliable solution for maintaining glycemic control.</a:t>
            </a:r>
          </a:p>
          <a:p>
            <a:pPr lvl="0">
              <a:lnSpc>
                <a:spcPts val="1700"/>
              </a:lnSpc>
              <a:spcBef>
                <a:spcPts val="600"/>
              </a:spcBef>
              <a:spcAft>
                <a:spcPts val="600"/>
              </a:spcAft>
              <a:defRPr/>
            </a:pPr>
            <a:r>
              <a:rPr lang="en-US" b="1" dirty="0">
                <a:solidFill>
                  <a:prstClr val="black"/>
                </a:solidFill>
                <a:latin typeface="Times New Roman" panose="02020603050405020304" pitchFamily="18" charset="0"/>
                <a:cs typeface="Times New Roman" panose="02020603050405020304" pitchFamily="18" charset="0"/>
              </a:rPr>
              <a:t>2. Patient Well-Being</a:t>
            </a:r>
            <a:r>
              <a:rPr lang="en-US" dirty="0">
                <a:solidFill>
                  <a:prstClr val="black"/>
                </a:solidFill>
                <a:latin typeface="Times New Roman" panose="02020603050405020304" pitchFamily="18" charset="0"/>
                <a:cs typeface="Times New Roman" panose="02020603050405020304" pitchFamily="18" charset="0"/>
              </a:rPr>
              <a:t>: Brands in the pharmaceutical industry often emphasize their commitment to improving the overall well-being of patients. This could involve not only controlling diabetes symptoms but also promoting a healthier lifestyle and minimizing potential side effects.</a:t>
            </a:r>
          </a:p>
          <a:p>
            <a:pPr lvl="0">
              <a:lnSpc>
                <a:spcPts val="1700"/>
              </a:lnSpc>
              <a:spcBef>
                <a:spcPts val="600"/>
              </a:spcBef>
              <a:spcAft>
                <a:spcPts val="600"/>
              </a:spcAft>
              <a:defRPr/>
            </a:pPr>
            <a:r>
              <a:rPr lang="en-US" b="1" dirty="0">
                <a:solidFill>
                  <a:prstClr val="black"/>
                </a:solidFill>
                <a:latin typeface="Times New Roman" panose="02020603050405020304" pitchFamily="18" charset="0"/>
                <a:cs typeface="Times New Roman" panose="02020603050405020304" pitchFamily="18" charset="0"/>
              </a:rPr>
              <a:t>3. Innovation and Research</a:t>
            </a:r>
            <a:r>
              <a:rPr lang="en-US" dirty="0">
                <a:solidFill>
                  <a:prstClr val="black"/>
                </a:solidFill>
                <a:latin typeface="Times New Roman" panose="02020603050405020304" pitchFamily="18" charset="0"/>
                <a:cs typeface="Times New Roman" panose="02020603050405020304" pitchFamily="18" charset="0"/>
              </a:rPr>
              <a:t>: Some brands may highlight their commitment to research and innovation in diabetes management. This could involve ongoing efforts to develop new formulations, improve drug delivery mechanisms, or explore additional therapeutic benefits.</a:t>
            </a:r>
          </a:p>
        </p:txBody>
      </p:sp>
      <p:graphicFrame>
        <p:nvGraphicFramePr>
          <p:cNvPr id="8" name="Chart 7">
            <a:extLst>
              <a:ext uri="{FF2B5EF4-FFF2-40B4-BE49-F238E27FC236}">
                <a16:creationId xmlns:a16="http://schemas.microsoft.com/office/drawing/2014/main" id="{0A216D08-9DE9-5BE8-9BE0-7793FF056FAB}"/>
              </a:ext>
            </a:extLst>
          </p:cNvPr>
          <p:cNvGraphicFramePr/>
          <p:nvPr/>
        </p:nvGraphicFramePr>
        <p:xfrm>
          <a:off x="8085387" y="1775809"/>
          <a:ext cx="4224600" cy="459232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989522" y="5317804"/>
            <a:ext cx="6406430" cy="923330"/>
          </a:xfrm>
          <a:prstGeom prst="rect">
            <a:avLst/>
          </a:prstGeom>
          <a:noFill/>
          <a:ln w="19050">
            <a:solidFill>
              <a:srgbClr val="0563C1"/>
            </a:solidFill>
          </a:ln>
        </p:spPr>
        <p:txBody>
          <a:bodyPr wrap="square" rtlCol="0">
            <a:spAutoFit/>
          </a:bodyPr>
          <a:lstStyle/>
          <a:p>
            <a:r>
              <a:rPr lang="en-US" dirty="0"/>
              <a:t>Traditionally- Start with your brand’s core mission and </a:t>
            </a:r>
            <a:r>
              <a:rPr lang="en-US" dirty="0" smtClean="0"/>
              <a:t>values</a:t>
            </a:r>
          </a:p>
          <a:p>
            <a:endParaRPr lang="en-IN" dirty="0"/>
          </a:p>
          <a:p>
            <a:r>
              <a:rPr lang="en-US" dirty="0" smtClean="0"/>
              <a:t>With AI </a:t>
            </a:r>
            <a:r>
              <a:rPr lang="en-US" dirty="0"/>
              <a:t>&amp; Apps- </a:t>
            </a:r>
            <a:r>
              <a:rPr lang="en-US" dirty="0">
                <a:hlinkClick r:id="rId4"/>
              </a:rPr>
              <a:t>https://chat.openai.com/</a:t>
            </a:r>
            <a:endParaRPr lang="en-IN" dirty="0"/>
          </a:p>
        </p:txBody>
      </p:sp>
    </p:spTree>
    <p:extLst>
      <p:ext uri="{BB962C8B-B14F-4D97-AF65-F5344CB8AC3E}">
        <p14:creationId xmlns:p14="http://schemas.microsoft.com/office/powerpoint/2010/main" val="2507305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5721531" y="0"/>
            <a:ext cx="6470470"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rgbClr val="0563C1"/>
              </a:solidFill>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334962" y="190432"/>
            <a:ext cx="11015907" cy="567214"/>
          </a:xfrm>
        </p:spPr>
        <p:txBody>
          <a:bodyPr>
            <a:normAutofit/>
          </a:bodyPr>
          <a:lstStyle/>
          <a:p>
            <a:r>
              <a:rPr lang="en-US" dirty="0" smtClean="0"/>
              <a:t>1. Sales training material preparation</a:t>
            </a:r>
            <a:endParaRPr lang="en-US" dirty="0"/>
          </a:p>
        </p:txBody>
      </p:sp>
      <p:sp>
        <p:nvSpPr>
          <p:cNvPr id="13" name="TextBox 12"/>
          <p:cNvSpPr txBox="1"/>
          <p:nvPr/>
        </p:nvSpPr>
        <p:spPr>
          <a:xfrm>
            <a:off x="8125097" y="3039291"/>
            <a:ext cx="2838994" cy="1471749"/>
          </a:xfrm>
          <a:prstGeom prst="rect">
            <a:avLst/>
          </a:prstGeom>
          <a:noFill/>
        </p:spPr>
        <p:txBody>
          <a:bodyPr wrap="square" rtlCol="0">
            <a:spAutoFit/>
          </a:bodyPr>
          <a:lstStyle/>
          <a:p>
            <a:endParaRPr lang="en-IN" dirty="0"/>
          </a:p>
        </p:txBody>
      </p:sp>
      <p:sp>
        <p:nvSpPr>
          <p:cNvPr id="6" name="Rectangle 5"/>
          <p:cNvSpPr/>
          <p:nvPr/>
        </p:nvSpPr>
        <p:spPr>
          <a:xfrm>
            <a:off x="426720" y="1171132"/>
            <a:ext cx="4833257" cy="367216"/>
          </a:xfrm>
          <a:prstGeom prst="rect">
            <a:avLst/>
          </a:prstGeom>
          <a:ln>
            <a:solidFill>
              <a:srgbClr val="1C75BC"/>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b="1" dirty="0" smtClean="0">
                <a:solidFill>
                  <a:srgbClr val="0563C1"/>
                </a:solidFill>
              </a:rPr>
              <a:t>AI-Powered presentation making</a:t>
            </a:r>
            <a:endParaRPr lang="en-US" b="1" dirty="0">
              <a:solidFill>
                <a:srgbClr val="0563C1"/>
              </a:solidFill>
            </a:endParaRPr>
          </a:p>
        </p:txBody>
      </p:sp>
      <p:sp>
        <p:nvSpPr>
          <p:cNvPr id="10" name="Rectangle 9">
            <a:hlinkClick r:id="rId3"/>
          </p:cNvPr>
          <p:cNvSpPr/>
          <p:nvPr/>
        </p:nvSpPr>
        <p:spPr>
          <a:xfrm>
            <a:off x="426720" y="6068425"/>
            <a:ext cx="3222171" cy="369332"/>
          </a:xfrm>
          <a:prstGeom prst="rect">
            <a:avLst/>
          </a:prstGeom>
          <a:ln>
            <a:solidFill>
              <a:srgbClr val="0563C1"/>
            </a:solidFill>
          </a:ln>
        </p:spPr>
        <p:txBody>
          <a:bodyPr wrap="square">
            <a:spAutoFit/>
          </a:bodyPr>
          <a:lstStyle/>
          <a:p>
            <a:r>
              <a:rPr lang="en-IN" dirty="0">
                <a:hlinkClick r:id="rId4"/>
              </a:rPr>
              <a:t>https://gamma.app/?lng=en</a:t>
            </a:r>
            <a:endParaRPr lang="en-IN" dirty="0"/>
          </a:p>
        </p:txBody>
      </p:sp>
      <p:pic>
        <p:nvPicPr>
          <p:cNvPr id="1028" name="Picture 4" descr="Gamma Ap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12073"/>
            <a:ext cx="5547360" cy="52563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6719" y="2083864"/>
            <a:ext cx="4833257" cy="3139321"/>
          </a:xfrm>
          <a:prstGeom prst="rect">
            <a:avLst/>
          </a:prstGeom>
          <a:ln>
            <a:solidFill>
              <a:srgbClr val="1C75BC"/>
            </a:solidFill>
          </a:ln>
        </p:spPr>
        <p:txBody>
          <a:bodyPr wrap="square">
            <a:spAutoFit/>
          </a:bodyPr>
          <a:lstStyle/>
          <a:p>
            <a:pPr marL="285750" indent="-285750">
              <a:buFont typeface="Arial" panose="020B0604020202020204" pitchFamily="34" charset="0"/>
              <a:buChar char="•"/>
            </a:pPr>
            <a:r>
              <a:rPr lang="en-US" b="1" dirty="0"/>
              <a:t>Effortless Creation from the Ground </a:t>
            </a:r>
            <a:r>
              <a:rPr lang="en-US" b="1" dirty="0" smtClean="0"/>
              <a:t>Up</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IN" b="1" dirty="0"/>
              <a:t>Design That </a:t>
            </a:r>
            <a:r>
              <a:rPr lang="en-IN" b="1" dirty="0" smtClean="0"/>
              <a:t>Shines</a:t>
            </a:r>
          </a:p>
          <a:p>
            <a:pPr marL="285750" indent="-285750">
              <a:buFont typeface="Arial" panose="020B0604020202020204" pitchFamily="34" charset="0"/>
              <a:buChar char="•"/>
            </a:pPr>
            <a:endParaRPr lang="en-IN" b="1" dirty="0"/>
          </a:p>
          <a:p>
            <a:pPr marL="285750" indent="-285750">
              <a:buFont typeface="Arial" panose="020B0604020202020204" pitchFamily="34" charset="0"/>
              <a:buChar char="•"/>
            </a:pPr>
            <a:r>
              <a:rPr lang="en-US" b="1" dirty="0"/>
              <a:t>The Art of Concise </a:t>
            </a:r>
            <a:r>
              <a:rPr lang="en-US" b="1" dirty="0" smtClean="0"/>
              <a:t>Communication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IN" b="1" dirty="0" smtClean="0"/>
              <a:t>Interactivity </a:t>
            </a:r>
            <a:r>
              <a:rPr lang="en-IN" b="1" dirty="0"/>
              <a:t>that </a:t>
            </a:r>
            <a:r>
              <a:rPr lang="en-IN" b="1" dirty="0" smtClean="0"/>
              <a:t>Captivates</a:t>
            </a:r>
          </a:p>
          <a:p>
            <a:endParaRPr lang="en-IN" b="1" dirty="0"/>
          </a:p>
          <a:p>
            <a:pPr marL="285750" indent="-285750">
              <a:buFont typeface="Arial" panose="020B0604020202020204" pitchFamily="34" charset="0"/>
              <a:buChar char="•"/>
            </a:pPr>
            <a:r>
              <a:rPr lang="en-IN" b="1" dirty="0" smtClean="0"/>
              <a:t>Seamless </a:t>
            </a:r>
            <a:r>
              <a:rPr lang="en-IN" b="1" dirty="0"/>
              <a:t>Engagement and Collaboration</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1042965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7620000" y="0"/>
            <a:ext cx="4572000" cy="6858000"/>
          </a:xfrm>
          <a:prstGeom prst="rect">
            <a:avLst/>
          </a:prstGeom>
        </p:spPr>
      </p:pic>
      <p:sp>
        <p:nvSpPr>
          <p:cNvPr id="5" name="Text 1"/>
          <p:cNvSpPr/>
          <p:nvPr/>
        </p:nvSpPr>
        <p:spPr>
          <a:xfrm>
            <a:off x="694333" y="1737320"/>
            <a:ext cx="6231334" cy="1388666"/>
          </a:xfrm>
          <a:prstGeom prst="rect">
            <a:avLst/>
          </a:prstGeom>
          <a:noFill/>
          <a:ln/>
        </p:spPr>
        <p:txBody>
          <a:bodyPr wrap="square" rtlCol="0" anchor="t"/>
          <a:lstStyle/>
          <a:p>
            <a:pPr>
              <a:lnSpc>
                <a:spcPts val="5467"/>
              </a:lnSpc>
            </a:pPr>
            <a:r>
              <a:rPr lang="en-US" sz="4374" dirty="0">
                <a:solidFill>
                  <a:srgbClr val="1B1B27"/>
                </a:solidFill>
                <a:latin typeface="Corben" pitchFamily="34" charset="0"/>
                <a:ea typeface="Corben" pitchFamily="34" charset="-122"/>
                <a:cs typeface="Corben" pitchFamily="34" charset="-120"/>
              </a:rPr>
              <a:t>Introduction to Sitagliptin Product</a:t>
            </a:r>
            <a:endParaRPr lang="en-US" sz="4374" dirty="0"/>
          </a:p>
        </p:txBody>
      </p:sp>
      <p:sp>
        <p:nvSpPr>
          <p:cNvPr id="6" name="Text 2"/>
          <p:cNvSpPr/>
          <p:nvPr/>
        </p:nvSpPr>
        <p:spPr>
          <a:xfrm>
            <a:off x="694333" y="3403699"/>
            <a:ext cx="6231334"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Sitagliptin is a medication used to treat type 2 diabetes. It belongs to a class of drugs known as dipeptidyl peptidase-4 (DPP-4) inhibitors, which work by increasing the levels of incretin hormones in the body, ultimately reducing blood sugar levels.</a:t>
            </a:r>
            <a:endParaRPr lang="en-US" sz="1458" dirty="0"/>
          </a:p>
        </p:txBody>
      </p:sp>
      <p:sp>
        <p:nvSpPr>
          <p:cNvPr id="7" name="Shape 3"/>
          <p:cNvSpPr/>
          <p:nvPr/>
        </p:nvSpPr>
        <p:spPr>
          <a:xfrm>
            <a:off x="694333" y="4810522"/>
            <a:ext cx="296168" cy="296168"/>
          </a:xfrm>
          <a:prstGeom prst="roundRect">
            <a:avLst>
              <a:gd name="adj" fmla="val 25726039"/>
            </a:avLst>
          </a:prstGeom>
          <a:noFill/>
          <a:ln w="7620">
            <a:solidFill>
              <a:srgbClr val="FFFFFF"/>
            </a:solidFill>
            <a:prstDash val="solid"/>
          </a:ln>
        </p:spPr>
      </p:sp>
      <p:pic>
        <p:nvPicPr>
          <p:cNvPr id="10" name="Image 3"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288168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9144000" y="0"/>
            <a:ext cx="3048000" cy="6858000"/>
          </a:xfrm>
          <a:prstGeom prst="rect">
            <a:avLst/>
          </a:prstGeom>
        </p:spPr>
      </p:pic>
      <p:sp>
        <p:nvSpPr>
          <p:cNvPr id="5" name="Text 1"/>
          <p:cNvSpPr/>
          <p:nvPr/>
        </p:nvSpPr>
        <p:spPr>
          <a:xfrm>
            <a:off x="694333" y="1411090"/>
            <a:ext cx="3703241" cy="578644"/>
          </a:xfrm>
          <a:prstGeom prst="rect">
            <a:avLst/>
          </a:prstGeom>
          <a:noFill/>
          <a:ln/>
        </p:spPr>
        <p:txBody>
          <a:bodyPr wrap="non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Safety Profile</a:t>
            </a:r>
            <a:endParaRPr lang="en-US" sz="3645" dirty="0"/>
          </a:p>
        </p:txBody>
      </p:sp>
      <p:sp>
        <p:nvSpPr>
          <p:cNvPr id="6" name="Shape 2"/>
          <p:cNvSpPr/>
          <p:nvPr/>
        </p:nvSpPr>
        <p:spPr>
          <a:xfrm>
            <a:off x="694333" y="2412107"/>
            <a:ext cx="416619" cy="416619"/>
          </a:xfrm>
          <a:prstGeom prst="roundRect">
            <a:avLst>
              <a:gd name="adj" fmla="val 20000"/>
            </a:avLst>
          </a:prstGeom>
          <a:solidFill>
            <a:srgbClr val="D2D9F9"/>
          </a:solidFill>
          <a:ln w="13811">
            <a:solidFill>
              <a:srgbClr val="B8BFDF"/>
            </a:solidFill>
            <a:prstDash val="solid"/>
          </a:ln>
        </p:spPr>
      </p:sp>
      <p:sp>
        <p:nvSpPr>
          <p:cNvPr id="7" name="Text 3"/>
          <p:cNvSpPr/>
          <p:nvPr/>
        </p:nvSpPr>
        <p:spPr>
          <a:xfrm>
            <a:off x="861318" y="2446834"/>
            <a:ext cx="82550" cy="347068"/>
          </a:xfrm>
          <a:prstGeom prst="rect">
            <a:avLst/>
          </a:prstGeom>
          <a:noFill/>
          <a:ln/>
        </p:spPr>
        <p:txBody>
          <a:bodyPr wrap="none" rtlCol="0" anchor="t"/>
          <a:lstStyle/>
          <a:p>
            <a:pPr algn="ctr">
              <a:lnSpc>
                <a:spcPts val="2734"/>
              </a:lnSpc>
            </a:pPr>
            <a:r>
              <a:rPr lang="en-US" sz="2187" dirty="0">
                <a:solidFill>
                  <a:srgbClr val="404155"/>
                </a:solidFill>
                <a:latin typeface="Corben" pitchFamily="34" charset="0"/>
                <a:ea typeface="Corben" pitchFamily="34" charset="-122"/>
                <a:cs typeface="Corben" pitchFamily="34" charset="-120"/>
              </a:rPr>
              <a:t>1</a:t>
            </a:r>
            <a:endParaRPr lang="en-US" sz="2187" dirty="0"/>
          </a:p>
        </p:txBody>
      </p:sp>
      <p:sp>
        <p:nvSpPr>
          <p:cNvPr id="8" name="Text 4"/>
          <p:cNvSpPr/>
          <p:nvPr/>
        </p:nvSpPr>
        <p:spPr>
          <a:xfrm>
            <a:off x="1296094" y="2475707"/>
            <a:ext cx="185162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Tolerability</a:t>
            </a:r>
            <a:endParaRPr lang="en-US" sz="1822" dirty="0"/>
          </a:p>
        </p:txBody>
      </p:sp>
      <p:sp>
        <p:nvSpPr>
          <p:cNvPr id="9" name="Text 5"/>
          <p:cNvSpPr/>
          <p:nvPr/>
        </p:nvSpPr>
        <p:spPr>
          <a:xfrm>
            <a:off x="1296095" y="2876054"/>
            <a:ext cx="3183334"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Sitagliptin has demonstrated a generally favorable safety profile, with a low incidence of adverse events in clinical studies.</a:t>
            </a:r>
            <a:endParaRPr lang="en-US" sz="1458" dirty="0"/>
          </a:p>
        </p:txBody>
      </p:sp>
      <p:sp>
        <p:nvSpPr>
          <p:cNvPr id="10" name="Shape 6"/>
          <p:cNvSpPr/>
          <p:nvPr/>
        </p:nvSpPr>
        <p:spPr>
          <a:xfrm>
            <a:off x="4664571" y="2412107"/>
            <a:ext cx="416619" cy="416619"/>
          </a:xfrm>
          <a:prstGeom prst="roundRect">
            <a:avLst>
              <a:gd name="adj" fmla="val 20000"/>
            </a:avLst>
          </a:prstGeom>
          <a:solidFill>
            <a:srgbClr val="D2D9F9"/>
          </a:solidFill>
          <a:ln w="13811">
            <a:solidFill>
              <a:srgbClr val="B8BFDF"/>
            </a:solidFill>
            <a:prstDash val="solid"/>
          </a:ln>
        </p:spPr>
      </p:sp>
      <p:sp>
        <p:nvSpPr>
          <p:cNvPr id="11" name="Text 7"/>
          <p:cNvSpPr/>
          <p:nvPr/>
        </p:nvSpPr>
        <p:spPr>
          <a:xfrm>
            <a:off x="4799807" y="2446834"/>
            <a:ext cx="146050" cy="347068"/>
          </a:xfrm>
          <a:prstGeom prst="rect">
            <a:avLst/>
          </a:prstGeom>
          <a:noFill/>
          <a:ln/>
        </p:spPr>
        <p:txBody>
          <a:bodyPr wrap="none" rtlCol="0" anchor="t"/>
          <a:lstStyle/>
          <a:p>
            <a:pPr algn="ctr">
              <a:lnSpc>
                <a:spcPts val="2734"/>
              </a:lnSpc>
            </a:pPr>
            <a:r>
              <a:rPr lang="en-US" sz="2187" dirty="0">
                <a:solidFill>
                  <a:srgbClr val="404155"/>
                </a:solidFill>
                <a:latin typeface="Corben" pitchFamily="34" charset="0"/>
                <a:ea typeface="Corben" pitchFamily="34" charset="-122"/>
                <a:cs typeface="Corben" pitchFamily="34" charset="-120"/>
              </a:rPr>
              <a:t>2</a:t>
            </a:r>
            <a:endParaRPr lang="en-US" sz="2187" dirty="0"/>
          </a:p>
        </p:txBody>
      </p:sp>
      <p:sp>
        <p:nvSpPr>
          <p:cNvPr id="12" name="Text 8"/>
          <p:cNvSpPr/>
          <p:nvPr/>
        </p:nvSpPr>
        <p:spPr>
          <a:xfrm>
            <a:off x="5266333" y="2475707"/>
            <a:ext cx="185162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Risk Mitigation</a:t>
            </a:r>
            <a:endParaRPr lang="en-US" sz="1822" dirty="0"/>
          </a:p>
        </p:txBody>
      </p:sp>
      <p:sp>
        <p:nvSpPr>
          <p:cNvPr id="13" name="Text 9"/>
          <p:cNvSpPr/>
          <p:nvPr/>
        </p:nvSpPr>
        <p:spPr>
          <a:xfrm>
            <a:off x="5266333" y="2876054"/>
            <a:ext cx="3183334"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The medication's safety has been well-established through extensive post-marketing surveillance and real-world patient experiences.</a:t>
            </a:r>
            <a:endParaRPr lang="en-US" sz="1458" dirty="0"/>
          </a:p>
        </p:txBody>
      </p:sp>
      <p:sp>
        <p:nvSpPr>
          <p:cNvPr id="14" name="Shape 10"/>
          <p:cNvSpPr/>
          <p:nvPr/>
        </p:nvSpPr>
        <p:spPr>
          <a:xfrm>
            <a:off x="694333" y="4390530"/>
            <a:ext cx="416619" cy="416619"/>
          </a:xfrm>
          <a:prstGeom prst="roundRect">
            <a:avLst>
              <a:gd name="adj" fmla="val 20000"/>
            </a:avLst>
          </a:prstGeom>
          <a:solidFill>
            <a:srgbClr val="D2D9F9"/>
          </a:solidFill>
          <a:ln w="13811">
            <a:solidFill>
              <a:srgbClr val="B8BFDF"/>
            </a:solidFill>
            <a:prstDash val="solid"/>
          </a:ln>
        </p:spPr>
      </p:sp>
      <p:sp>
        <p:nvSpPr>
          <p:cNvPr id="15" name="Text 11"/>
          <p:cNvSpPr/>
          <p:nvPr/>
        </p:nvSpPr>
        <p:spPr>
          <a:xfrm>
            <a:off x="823218" y="4425256"/>
            <a:ext cx="158750" cy="347068"/>
          </a:xfrm>
          <a:prstGeom prst="rect">
            <a:avLst/>
          </a:prstGeom>
          <a:noFill/>
          <a:ln/>
        </p:spPr>
        <p:txBody>
          <a:bodyPr wrap="none" rtlCol="0" anchor="t"/>
          <a:lstStyle/>
          <a:p>
            <a:pPr algn="ctr">
              <a:lnSpc>
                <a:spcPts val="2734"/>
              </a:lnSpc>
            </a:pPr>
            <a:r>
              <a:rPr lang="en-US" sz="2187" dirty="0">
                <a:solidFill>
                  <a:srgbClr val="404155"/>
                </a:solidFill>
                <a:latin typeface="Corben" pitchFamily="34" charset="0"/>
                <a:ea typeface="Corben" pitchFamily="34" charset="-122"/>
                <a:cs typeface="Corben" pitchFamily="34" charset="-120"/>
              </a:rPr>
              <a:t>3</a:t>
            </a:r>
            <a:endParaRPr lang="en-US" sz="2187" dirty="0"/>
          </a:p>
        </p:txBody>
      </p:sp>
      <p:sp>
        <p:nvSpPr>
          <p:cNvPr id="16" name="Text 12"/>
          <p:cNvSpPr/>
          <p:nvPr/>
        </p:nvSpPr>
        <p:spPr>
          <a:xfrm>
            <a:off x="1296094" y="4454128"/>
            <a:ext cx="230505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Common Side Effects</a:t>
            </a:r>
            <a:endParaRPr lang="en-US" sz="1822" dirty="0"/>
          </a:p>
        </p:txBody>
      </p:sp>
      <p:sp>
        <p:nvSpPr>
          <p:cNvPr id="17" name="Text 13"/>
          <p:cNvSpPr/>
          <p:nvPr/>
        </p:nvSpPr>
        <p:spPr>
          <a:xfrm>
            <a:off x="1296094" y="4854476"/>
            <a:ext cx="7153573"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Common side effects include upper respiratory tract infection, headache, and nasopharyngitis, generally being mild to moderate in nature.</a:t>
            </a:r>
            <a:endParaRPr lang="en-US" sz="1458" dirty="0"/>
          </a:p>
        </p:txBody>
      </p:sp>
      <p:pic>
        <p:nvPicPr>
          <p:cNvPr id="18"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202590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993"/>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0" y="0"/>
            <a:ext cx="12192000" cy="2251968"/>
          </a:xfrm>
          <a:prstGeom prst="rect">
            <a:avLst/>
          </a:prstGeom>
        </p:spPr>
      </p:pic>
      <p:sp>
        <p:nvSpPr>
          <p:cNvPr id="5" name="Text 1"/>
          <p:cNvSpPr/>
          <p:nvPr/>
        </p:nvSpPr>
        <p:spPr>
          <a:xfrm>
            <a:off x="1817192" y="2747367"/>
            <a:ext cx="6584950" cy="563067"/>
          </a:xfrm>
          <a:prstGeom prst="rect">
            <a:avLst/>
          </a:prstGeom>
          <a:noFill/>
          <a:ln/>
        </p:spPr>
        <p:txBody>
          <a:bodyPr wrap="none" rtlCol="0" anchor="t"/>
          <a:lstStyle/>
          <a:p>
            <a:pPr>
              <a:lnSpc>
                <a:spcPts val="4433"/>
              </a:lnSpc>
            </a:pPr>
            <a:r>
              <a:rPr lang="en-US" sz="3547" dirty="0">
                <a:solidFill>
                  <a:srgbClr val="1B1B27"/>
                </a:solidFill>
                <a:latin typeface="Corben" pitchFamily="34" charset="0"/>
                <a:ea typeface="Corben" pitchFamily="34" charset="-122"/>
                <a:cs typeface="Corben" pitchFamily="34" charset="-120"/>
              </a:rPr>
              <a:t>Indications and Approved Uses</a:t>
            </a:r>
            <a:endParaRPr lang="en-US" sz="3547" dirty="0"/>
          </a:p>
        </p:txBody>
      </p:sp>
      <p:sp>
        <p:nvSpPr>
          <p:cNvPr id="6" name="Shape 2"/>
          <p:cNvSpPr/>
          <p:nvPr/>
        </p:nvSpPr>
        <p:spPr>
          <a:xfrm>
            <a:off x="1817192" y="3580606"/>
            <a:ext cx="2732484" cy="2782987"/>
          </a:xfrm>
          <a:prstGeom prst="roundRect">
            <a:avLst>
              <a:gd name="adj" fmla="val 2967"/>
            </a:avLst>
          </a:prstGeom>
          <a:solidFill>
            <a:srgbClr val="D2D9F9"/>
          </a:solidFill>
          <a:ln w="13454">
            <a:solidFill>
              <a:srgbClr val="B8BFDF"/>
            </a:solidFill>
            <a:prstDash val="solid"/>
          </a:ln>
        </p:spPr>
      </p:sp>
      <p:sp>
        <p:nvSpPr>
          <p:cNvPr id="7" name="Text 3"/>
          <p:cNvSpPr/>
          <p:nvPr/>
        </p:nvSpPr>
        <p:spPr>
          <a:xfrm>
            <a:off x="2008485" y="3771900"/>
            <a:ext cx="1968500" cy="281483"/>
          </a:xfrm>
          <a:prstGeom prst="rect">
            <a:avLst/>
          </a:prstGeom>
          <a:noFill/>
          <a:ln/>
        </p:spPr>
        <p:txBody>
          <a:bodyPr wrap="none" rtlCol="0" anchor="t"/>
          <a:lstStyle/>
          <a:p>
            <a:pPr>
              <a:lnSpc>
                <a:spcPts val="2217"/>
              </a:lnSpc>
            </a:pPr>
            <a:r>
              <a:rPr lang="en-US" sz="1773" dirty="0">
                <a:solidFill>
                  <a:srgbClr val="404155"/>
                </a:solidFill>
                <a:latin typeface="Corben" pitchFamily="34" charset="0"/>
                <a:ea typeface="Corben" pitchFamily="34" charset="-122"/>
                <a:cs typeface="Corben" pitchFamily="34" charset="-120"/>
              </a:rPr>
              <a:t>Primary Indication</a:t>
            </a:r>
            <a:endParaRPr lang="en-US" sz="1773" dirty="0"/>
          </a:p>
        </p:txBody>
      </p:sp>
      <p:sp>
        <p:nvSpPr>
          <p:cNvPr id="8" name="Text 4"/>
          <p:cNvSpPr/>
          <p:nvPr/>
        </p:nvSpPr>
        <p:spPr>
          <a:xfrm>
            <a:off x="2008485" y="4161433"/>
            <a:ext cx="2349897" cy="1729383"/>
          </a:xfrm>
          <a:prstGeom prst="rect">
            <a:avLst/>
          </a:prstGeom>
          <a:noFill/>
          <a:ln/>
        </p:spPr>
        <p:txBody>
          <a:bodyPr wrap="square" rtlCol="0" anchor="t"/>
          <a:lstStyle/>
          <a:p>
            <a:pPr>
              <a:lnSpc>
                <a:spcPts val="2270"/>
              </a:lnSpc>
            </a:pPr>
            <a:r>
              <a:rPr lang="en-US" sz="1418" dirty="0">
                <a:solidFill>
                  <a:srgbClr val="404155"/>
                </a:solidFill>
                <a:latin typeface="Nobile" pitchFamily="34" charset="0"/>
                <a:ea typeface="Nobile" pitchFamily="34" charset="-122"/>
                <a:cs typeface="Nobile" pitchFamily="34" charset="-120"/>
              </a:rPr>
              <a:t>Sitagliptin is indicated as an adjunct to diet and exercise to improve glycemic control in adults with type 2 diabetes mellitus.</a:t>
            </a:r>
            <a:endParaRPr lang="en-US" sz="1418" dirty="0"/>
          </a:p>
        </p:txBody>
      </p:sp>
      <p:sp>
        <p:nvSpPr>
          <p:cNvPr id="9" name="Shape 5"/>
          <p:cNvSpPr/>
          <p:nvPr/>
        </p:nvSpPr>
        <p:spPr>
          <a:xfrm>
            <a:off x="4729758" y="3580606"/>
            <a:ext cx="2732484" cy="2782987"/>
          </a:xfrm>
          <a:prstGeom prst="roundRect">
            <a:avLst>
              <a:gd name="adj" fmla="val 2967"/>
            </a:avLst>
          </a:prstGeom>
          <a:solidFill>
            <a:srgbClr val="D2D9F9"/>
          </a:solidFill>
          <a:ln w="13454">
            <a:solidFill>
              <a:srgbClr val="B8BFDF"/>
            </a:solidFill>
            <a:prstDash val="solid"/>
          </a:ln>
        </p:spPr>
      </p:sp>
      <p:sp>
        <p:nvSpPr>
          <p:cNvPr id="10" name="Text 6"/>
          <p:cNvSpPr/>
          <p:nvPr/>
        </p:nvSpPr>
        <p:spPr>
          <a:xfrm>
            <a:off x="4921052" y="3771900"/>
            <a:ext cx="2349897" cy="562968"/>
          </a:xfrm>
          <a:prstGeom prst="rect">
            <a:avLst/>
          </a:prstGeom>
          <a:noFill/>
          <a:ln/>
        </p:spPr>
        <p:txBody>
          <a:bodyPr wrap="square" rtlCol="0" anchor="t"/>
          <a:lstStyle/>
          <a:p>
            <a:pPr>
              <a:lnSpc>
                <a:spcPts val="2217"/>
              </a:lnSpc>
            </a:pPr>
            <a:r>
              <a:rPr lang="en-US" sz="1773" dirty="0">
                <a:solidFill>
                  <a:srgbClr val="404155"/>
                </a:solidFill>
                <a:latin typeface="Corben" pitchFamily="34" charset="0"/>
                <a:ea typeface="Corben" pitchFamily="34" charset="-122"/>
                <a:cs typeface="Corben" pitchFamily="34" charset="-120"/>
              </a:rPr>
              <a:t>Monotherapy or Add-on</a:t>
            </a:r>
            <a:endParaRPr lang="en-US" sz="1773" dirty="0"/>
          </a:p>
        </p:txBody>
      </p:sp>
      <p:sp>
        <p:nvSpPr>
          <p:cNvPr id="11" name="Text 7"/>
          <p:cNvSpPr/>
          <p:nvPr/>
        </p:nvSpPr>
        <p:spPr>
          <a:xfrm>
            <a:off x="4921052" y="4442917"/>
            <a:ext cx="2349897" cy="1729383"/>
          </a:xfrm>
          <a:prstGeom prst="rect">
            <a:avLst/>
          </a:prstGeom>
          <a:noFill/>
          <a:ln/>
        </p:spPr>
        <p:txBody>
          <a:bodyPr wrap="square" rtlCol="0" anchor="t"/>
          <a:lstStyle/>
          <a:p>
            <a:pPr>
              <a:lnSpc>
                <a:spcPts val="2270"/>
              </a:lnSpc>
            </a:pPr>
            <a:r>
              <a:rPr lang="en-US" sz="1418" dirty="0">
                <a:solidFill>
                  <a:srgbClr val="404155"/>
                </a:solidFill>
                <a:latin typeface="Nobile" pitchFamily="34" charset="0"/>
                <a:ea typeface="Nobile" pitchFamily="34" charset="-122"/>
                <a:cs typeface="Nobile" pitchFamily="34" charset="-120"/>
              </a:rPr>
              <a:t>It can be used as monotherapy or in combination with other antidiabetic medications, offering flexibility in treatment strategies.</a:t>
            </a:r>
            <a:endParaRPr lang="en-US" sz="1418" dirty="0"/>
          </a:p>
        </p:txBody>
      </p:sp>
      <p:sp>
        <p:nvSpPr>
          <p:cNvPr id="12" name="Shape 8"/>
          <p:cNvSpPr/>
          <p:nvPr/>
        </p:nvSpPr>
        <p:spPr>
          <a:xfrm>
            <a:off x="7642325" y="3580606"/>
            <a:ext cx="2732484" cy="2782987"/>
          </a:xfrm>
          <a:prstGeom prst="roundRect">
            <a:avLst>
              <a:gd name="adj" fmla="val 2967"/>
            </a:avLst>
          </a:prstGeom>
          <a:solidFill>
            <a:srgbClr val="D2D9F9"/>
          </a:solidFill>
          <a:ln w="13454">
            <a:solidFill>
              <a:srgbClr val="B8BFDF"/>
            </a:solidFill>
            <a:prstDash val="solid"/>
          </a:ln>
        </p:spPr>
      </p:sp>
      <p:sp>
        <p:nvSpPr>
          <p:cNvPr id="13" name="Text 9"/>
          <p:cNvSpPr/>
          <p:nvPr/>
        </p:nvSpPr>
        <p:spPr>
          <a:xfrm>
            <a:off x="7833618" y="3771900"/>
            <a:ext cx="1879600" cy="281483"/>
          </a:xfrm>
          <a:prstGeom prst="rect">
            <a:avLst/>
          </a:prstGeom>
          <a:noFill/>
          <a:ln/>
        </p:spPr>
        <p:txBody>
          <a:bodyPr wrap="none" rtlCol="0" anchor="t"/>
          <a:lstStyle/>
          <a:p>
            <a:pPr>
              <a:lnSpc>
                <a:spcPts val="2217"/>
              </a:lnSpc>
            </a:pPr>
            <a:r>
              <a:rPr lang="en-US" sz="1773" dirty="0">
                <a:solidFill>
                  <a:srgbClr val="404155"/>
                </a:solidFill>
                <a:latin typeface="Corben" pitchFamily="34" charset="0"/>
                <a:ea typeface="Corben" pitchFamily="34" charset="-122"/>
                <a:cs typeface="Corben" pitchFamily="34" charset="-120"/>
              </a:rPr>
              <a:t>Renal Impairment</a:t>
            </a:r>
            <a:endParaRPr lang="en-US" sz="1773" dirty="0"/>
          </a:p>
        </p:txBody>
      </p:sp>
      <p:sp>
        <p:nvSpPr>
          <p:cNvPr id="14" name="Text 10"/>
          <p:cNvSpPr/>
          <p:nvPr/>
        </p:nvSpPr>
        <p:spPr>
          <a:xfrm>
            <a:off x="7833618" y="4161433"/>
            <a:ext cx="2349897" cy="1441153"/>
          </a:xfrm>
          <a:prstGeom prst="rect">
            <a:avLst/>
          </a:prstGeom>
          <a:noFill/>
          <a:ln/>
        </p:spPr>
        <p:txBody>
          <a:bodyPr wrap="square" rtlCol="0" anchor="t"/>
          <a:lstStyle/>
          <a:p>
            <a:pPr>
              <a:lnSpc>
                <a:spcPts val="2270"/>
              </a:lnSpc>
            </a:pPr>
            <a:r>
              <a:rPr lang="en-US" sz="1418" dirty="0">
                <a:solidFill>
                  <a:srgbClr val="404155"/>
                </a:solidFill>
                <a:latin typeface="Nobile" pitchFamily="34" charset="0"/>
                <a:ea typeface="Nobile" pitchFamily="34" charset="-122"/>
                <a:cs typeface="Nobile" pitchFamily="34" charset="-120"/>
              </a:rPr>
              <a:t>The dosage of Sitagliptin may need to be adjusted based on the patient's renal function, ensuring safe and effective use.</a:t>
            </a:r>
            <a:endParaRPr lang="en-US" sz="1418" dirty="0"/>
          </a:p>
        </p:txBody>
      </p:sp>
      <p:pic>
        <p:nvPicPr>
          <p:cNvPr id="15"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3496067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9144000" y="0"/>
            <a:ext cx="3048000" cy="6858000"/>
          </a:xfrm>
          <a:prstGeom prst="rect">
            <a:avLst/>
          </a:prstGeom>
        </p:spPr>
      </p:pic>
      <p:sp>
        <p:nvSpPr>
          <p:cNvPr id="5" name="Text 1"/>
          <p:cNvSpPr/>
          <p:nvPr/>
        </p:nvSpPr>
        <p:spPr>
          <a:xfrm>
            <a:off x="694333" y="1411090"/>
            <a:ext cx="3703241" cy="578644"/>
          </a:xfrm>
          <a:prstGeom prst="rect">
            <a:avLst/>
          </a:prstGeom>
          <a:noFill/>
          <a:ln/>
        </p:spPr>
        <p:txBody>
          <a:bodyPr wrap="non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Safety Profile</a:t>
            </a:r>
            <a:endParaRPr lang="en-US" sz="3645" dirty="0"/>
          </a:p>
        </p:txBody>
      </p:sp>
      <p:sp>
        <p:nvSpPr>
          <p:cNvPr id="6" name="Shape 2"/>
          <p:cNvSpPr/>
          <p:nvPr/>
        </p:nvSpPr>
        <p:spPr>
          <a:xfrm>
            <a:off x="694333" y="2412107"/>
            <a:ext cx="416619" cy="416619"/>
          </a:xfrm>
          <a:prstGeom prst="roundRect">
            <a:avLst>
              <a:gd name="adj" fmla="val 20000"/>
            </a:avLst>
          </a:prstGeom>
          <a:solidFill>
            <a:srgbClr val="D2D9F9"/>
          </a:solidFill>
          <a:ln w="13811">
            <a:solidFill>
              <a:srgbClr val="B8BFDF"/>
            </a:solidFill>
            <a:prstDash val="solid"/>
          </a:ln>
        </p:spPr>
      </p:sp>
      <p:sp>
        <p:nvSpPr>
          <p:cNvPr id="7" name="Text 3"/>
          <p:cNvSpPr/>
          <p:nvPr/>
        </p:nvSpPr>
        <p:spPr>
          <a:xfrm>
            <a:off x="861318" y="2446834"/>
            <a:ext cx="82550" cy="347068"/>
          </a:xfrm>
          <a:prstGeom prst="rect">
            <a:avLst/>
          </a:prstGeom>
          <a:noFill/>
          <a:ln/>
        </p:spPr>
        <p:txBody>
          <a:bodyPr wrap="none" rtlCol="0" anchor="t"/>
          <a:lstStyle/>
          <a:p>
            <a:pPr algn="ctr">
              <a:lnSpc>
                <a:spcPts val="2734"/>
              </a:lnSpc>
            </a:pPr>
            <a:r>
              <a:rPr lang="en-US" sz="2187" dirty="0">
                <a:solidFill>
                  <a:srgbClr val="404155"/>
                </a:solidFill>
                <a:latin typeface="Corben" pitchFamily="34" charset="0"/>
                <a:ea typeface="Corben" pitchFamily="34" charset="-122"/>
                <a:cs typeface="Corben" pitchFamily="34" charset="-120"/>
              </a:rPr>
              <a:t>1</a:t>
            </a:r>
            <a:endParaRPr lang="en-US" sz="2187" dirty="0"/>
          </a:p>
        </p:txBody>
      </p:sp>
      <p:sp>
        <p:nvSpPr>
          <p:cNvPr id="8" name="Text 4"/>
          <p:cNvSpPr/>
          <p:nvPr/>
        </p:nvSpPr>
        <p:spPr>
          <a:xfrm>
            <a:off x="1296094" y="2475707"/>
            <a:ext cx="185162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Tolerability</a:t>
            </a:r>
            <a:endParaRPr lang="en-US" sz="1822" dirty="0"/>
          </a:p>
        </p:txBody>
      </p:sp>
      <p:sp>
        <p:nvSpPr>
          <p:cNvPr id="9" name="Text 5"/>
          <p:cNvSpPr/>
          <p:nvPr/>
        </p:nvSpPr>
        <p:spPr>
          <a:xfrm>
            <a:off x="1296095" y="2876054"/>
            <a:ext cx="3183334"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Sitagliptin has demonstrated a generally favorable safety profile, with a low incidence of adverse events in clinical studies.</a:t>
            </a:r>
            <a:endParaRPr lang="en-US" sz="1458" dirty="0"/>
          </a:p>
        </p:txBody>
      </p:sp>
      <p:sp>
        <p:nvSpPr>
          <p:cNvPr id="10" name="Shape 6"/>
          <p:cNvSpPr/>
          <p:nvPr/>
        </p:nvSpPr>
        <p:spPr>
          <a:xfrm>
            <a:off x="4664571" y="2412107"/>
            <a:ext cx="416619" cy="416619"/>
          </a:xfrm>
          <a:prstGeom prst="roundRect">
            <a:avLst>
              <a:gd name="adj" fmla="val 20000"/>
            </a:avLst>
          </a:prstGeom>
          <a:solidFill>
            <a:srgbClr val="D2D9F9"/>
          </a:solidFill>
          <a:ln w="13811">
            <a:solidFill>
              <a:srgbClr val="B8BFDF"/>
            </a:solidFill>
            <a:prstDash val="solid"/>
          </a:ln>
        </p:spPr>
      </p:sp>
      <p:sp>
        <p:nvSpPr>
          <p:cNvPr id="11" name="Text 7"/>
          <p:cNvSpPr/>
          <p:nvPr/>
        </p:nvSpPr>
        <p:spPr>
          <a:xfrm>
            <a:off x="4799807" y="2446834"/>
            <a:ext cx="146050" cy="347068"/>
          </a:xfrm>
          <a:prstGeom prst="rect">
            <a:avLst/>
          </a:prstGeom>
          <a:noFill/>
          <a:ln/>
        </p:spPr>
        <p:txBody>
          <a:bodyPr wrap="none" rtlCol="0" anchor="t"/>
          <a:lstStyle/>
          <a:p>
            <a:pPr algn="ctr">
              <a:lnSpc>
                <a:spcPts val="2734"/>
              </a:lnSpc>
            </a:pPr>
            <a:r>
              <a:rPr lang="en-US" sz="2187" dirty="0">
                <a:solidFill>
                  <a:srgbClr val="404155"/>
                </a:solidFill>
                <a:latin typeface="Corben" pitchFamily="34" charset="0"/>
                <a:ea typeface="Corben" pitchFamily="34" charset="-122"/>
                <a:cs typeface="Corben" pitchFamily="34" charset="-120"/>
              </a:rPr>
              <a:t>2</a:t>
            </a:r>
            <a:endParaRPr lang="en-US" sz="2187" dirty="0"/>
          </a:p>
        </p:txBody>
      </p:sp>
      <p:sp>
        <p:nvSpPr>
          <p:cNvPr id="12" name="Text 8"/>
          <p:cNvSpPr/>
          <p:nvPr/>
        </p:nvSpPr>
        <p:spPr>
          <a:xfrm>
            <a:off x="5266333" y="2475707"/>
            <a:ext cx="185162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Risk Mitigation</a:t>
            </a:r>
            <a:endParaRPr lang="en-US" sz="1822" dirty="0"/>
          </a:p>
        </p:txBody>
      </p:sp>
      <p:sp>
        <p:nvSpPr>
          <p:cNvPr id="13" name="Text 9"/>
          <p:cNvSpPr/>
          <p:nvPr/>
        </p:nvSpPr>
        <p:spPr>
          <a:xfrm>
            <a:off x="5266333" y="2876054"/>
            <a:ext cx="3183334"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The medication's safety has been well-established through extensive post-marketing surveillance and real-world patient experiences.</a:t>
            </a:r>
            <a:endParaRPr lang="en-US" sz="1458" dirty="0"/>
          </a:p>
        </p:txBody>
      </p:sp>
      <p:sp>
        <p:nvSpPr>
          <p:cNvPr id="14" name="Shape 10"/>
          <p:cNvSpPr/>
          <p:nvPr/>
        </p:nvSpPr>
        <p:spPr>
          <a:xfrm>
            <a:off x="694333" y="4390530"/>
            <a:ext cx="416619" cy="416619"/>
          </a:xfrm>
          <a:prstGeom prst="roundRect">
            <a:avLst>
              <a:gd name="adj" fmla="val 20000"/>
            </a:avLst>
          </a:prstGeom>
          <a:solidFill>
            <a:srgbClr val="D2D9F9"/>
          </a:solidFill>
          <a:ln w="13811">
            <a:solidFill>
              <a:srgbClr val="B8BFDF"/>
            </a:solidFill>
            <a:prstDash val="solid"/>
          </a:ln>
        </p:spPr>
      </p:sp>
      <p:sp>
        <p:nvSpPr>
          <p:cNvPr id="15" name="Text 11"/>
          <p:cNvSpPr/>
          <p:nvPr/>
        </p:nvSpPr>
        <p:spPr>
          <a:xfrm>
            <a:off x="823218" y="4425256"/>
            <a:ext cx="158750" cy="347068"/>
          </a:xfrm>
          <a:prstGeom prst="rect">
            <a:avLst/>
          </a:prstGeom>
          <a:noFill/>
          <a:ln/>
        </p:spPr>
        <p:txBody>
          <a:bodyPr wrap="none" rtlCol="0" anchor="t"/>
          <a:lstStyle/>
          <a:p>
            <a:pPr algn="ctr">
              <a:lnSpc>
                <a:spcPts val="2734"/>
              </a:lnSpc>
            </a:pPr>
            <a:r>
              <a:rPr lang="en-US" sz="2187" dirty="0">
                <a:solidFill>
                  <a:srgbClr val="404155"/>
                </a:solidFill>
                <a:latin typeface="Corben" pitchFamily="34" charset="0"/>
                <a:ea typeface="Corben" pitchFamily="34" charset="-122"/>
                <a:cs typeface="Corben" pitchFamily="34" charset="-120"/>
              </a:rPr>
              <a:t>3</a:t>
            </a:r>
            <a:endParaRPr lang="en-US" sz="2187" dirty="0"/>
          </a:p>
        </p:txBody>
      </p:sp>
      <p:sp>
        <p:nvSpPr>
          <p:cNvPr id="16" name="Text 12"/>
          <p:cNvSpPr/>
          <p:nvPr/>
        </p:nvSpPr>
        <p:spPr>
          <a:xfrm>
            <a:off x="1296094" y="4454128"/>
            <a:ext cx="230505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Common Side Effects</a:t>
            </a:r>
            <a:endParaRPr lang="en-US" sz="1822" dirty="0"/>
          </a:p>
        </p:txBody>
      </p:sp>
      <p:sp>
        <p:nvSpPr>
          <p:cNvPr id="17" name="Text 13"/>
          <p:cNvSpPr/>
          <p:nvPr/>
        </p:nvSpPr>
        <p:spPr>
          <a:xfrm>
            <a:off x="1296094" y="4854476"/>
            <a:ext cx="7153573"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Common side effects include upper respiratory tract infection, headache, and nasopharyngitis, generally being mild to moderate in nature.</a:t>
            </a:r>
            <a:endParaRPr lang="en-US" sz="1458" dirty="0"/>
          </a:p>
        </p:txBody>
      </p:sp>
      <p:pic>
        <p:nvPicPr>
          <p:cNvPr id="18"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1339619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993"/>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0" y="0"/>
            <a:ext cx="12192000" cy="2251968"/>
          </a:xfrm>
          <a:prstGeom prst="rect">
            <a:avLst/>
          </a:prstGeom>
        </p:spPr>
      </p:pic>
      <p:sp>
        <p:nvSpPr>
          <p:cNvPr id="5" name="Text 1"/>
          <p:cNvSpPr/>
          <p:nvPr/>
        </p:nvSpPr>
        <p:spPr>
          <a:xfrm>
            <a:off x="1817192" y="2747367"/>
            <a:ext cx="6584950" cy="563067"/>
          </a:xfrm>
          <a:prstGeom prst="rect">
            <a:avLst/>
          </a:prstGeom>
          <a:noFill/>
          <a:ln/>
        </p:spPr>
        <p:txBody>
          <a:bodyPr wrap="none" rtlCol="0" anchor="t"/>
          <a:lstStyle/>
          <a:p>
            <a:pPr>
              <a:lnSpc>
                <a:spcPts val="4433"/>
              </a:lnSpc>
            </a:pPr>
            <a:r>
              <a:rPr lang="en-US" sz="3547" dirty="0">
                <a:solidFill>
                  <a:srgbClr val="1B1B27"/>
                </a:solidFill>
                <a:latin typeface="Corben" pitchFamily="34" charset="0"/>
                <a:ea typeface="Corben" pitchFamily="34" charset="-122"/>
                <a:cs typeface="Corben" pitchFamily="34" charset="-120"/>
              </a:rPr>
              <a:t>Indications and Approved Uses</a:t>
            </a:r>
            <a:endParaRPr lang="en-US" sz="3547" dirty="0"/>
          </a:p>
        </p:txBody>
      </p:sp>
      <p:sp>
        <p:nvSpPr>
          <p:cNvPr id="6" name="Shape 2"/>
          <p:cNvSpPr/>
          <p:nvPr/>
        </p:nvSpPr>
        <p:spPr>
          <a:xfrm>
            <a:off x="1817192" y="3580606"/>
            <a:ext cx="2732484" cy="2782987"/>
          </a:xfrm>
          <a:prstGeom prst="roundRect">
            <a:avLst>
              <a:gd name="adj" fmla="val 2967"/>
            </a:avLst>
          </a:prstGeom>
          <a:solidFill>
            <a:srgbClr val="D2D9F9"/>
          </a:solidFill>
          <a:ln w="13454">
            <a:solidFill>
              <a:srgbClr val="B8BFDF"/>
            </a:solidFill>
            <a:prstDash val="solid"/>
          </a:ln>
        </p:spPr>
      </p:sp>
      <p:sp>
        <p:nvSpPr>
          <p:cNvPr id="7" name="Text 3"/>
          <p:cNvSpPr/>
          <p:nvPr/>
        </p:nvSpPr>
        <p:spPr>
          <a:xfrm>
            <a:off x="2008485" y="3771900"/>
            <a:ext cx="1968500" cy="281483"/>
          </a:xfrm>
          <a:prstGeom prst="rect">
            <a:avLst/>
          </a:prstGeom>
          <a:noFill/>
          <a:ln/>
        </p:spPr>
        <p:txBody>
          <a:bodyPr wrap="none" rtlCol="0" anchor="t"/>
          <a:lstStyle/>
          <a:p>
            <a:pPr>
              <a:lnSpc>
                <a:spcPts val="2217"/>
              </a:lnSpc>
            </a:pPr>
            <a:r>
              <a:rPr lang="en-US" sz="1773" dirty="0">
                <a:solidFill>
                  <a:srgbClr val="404155"/>
                </a:solidFill>
                <a:latin typeface="Corben" pitchFamily="34" charset="0"/>
                <a:ea typeface="Corben" pitchFamily="34" charset="-122"/>
                <a:cs typeface="Corben" pitchFamily="34" charset="-120"/>
              </a:rPr>
              <a:t>Primary Indication</a:t>
            </a:r>
            <a:endParaRPr lang="en-US" sz="1773" dirty="0"/>
          </a:p>
        </p:txBody>
      </p:sp>
      <p:sp>
        <p:nvSpPr>
          <p:cNvPr id="8" name="Text 4"/>
          <p:cNvSpPr/>
          <p:nvPr/>
        </p:nvSpPr>
        <p:spPr>
          <a:xfrm>
            <a:off x="2008485" y="4161433"/>
            <a:ext cx="2349897" cy="1729383"/>
          </a:xfrm>
          <a:prstGeom prst="rect">
            <a:avLst/>
          </a:prstGeom>
          <a:noFill/>
          <a:ln/>
        </p:spPr>
        <p:txBody>
          <a:bodyPr wrap="square" rtlCol="0" anchor="t"/>
          <a:lstStyle/>
          <a:p>
            <a:pPr>
              <a:lnSpc>
                <a:spcPts val="2270"/>
              </a:lnSpc>
            </a:pPr>
            <a:r>
              <a:rPr lang="en-US" sz="1418" dirty="0">
                <a:solidFill>
                  <a:srgbClr val="404155"/>
                </a:solidFill>
                <a:latin typeface="Nobile" pitchFamily="34" charset="0"/>
                <a:ea typeface="Nobile" pitchFamily="34" charset="-122"/>
                <a:cs typeface="Nobile" pitchFamily="34" charset="-120"/>
              </a:rPr>
              <a:t>Sitagliptin is indicated as an adjunct to diet and exercise to improve glycemic control in adults with type 2 diabetes mellitus.</a:t>
            </a:r>
            <a:endParaRPr lang="en-US" sz="1418" dirty="0"/>
          </a:p>
        </p:txBody>
      </p:sp>
      <p:sp>
        <p:nvSpPr>
          <p:cNvPr id="9" name="Shape 5"/>
          <p:cNvSpPr/>
          <p:nvPr/>
        </p:nvSpPr>
        <p:spPr>
          <a:xfrm>
            <a:off x="4729758" y="3580606"/>
            <a:ext cx="2732484" cy="2782987"/>
          </a:xfrm>
          <a:prstGeom prst="roundRect">
            <a:avLst>
              <a:gd name="adj" fmla="val 2967"/>
            </a:avLst>
          </a:prstGeom>
          <a:solidFill>
            <a:srgbClr val="D2D9F9"/>
          </a:solidFill>
          <a:ln w="13454">
            <a:solidFill>
              <a:srgbClr val="B8BFDF"/>
            </a:solidFill>
            <a:prstDash val="solid"/>
          </a:ln>
        </p:spPr>
      </p:sp>
      <p:sp>
        <p:nvSpPr>
          <p:cNvPr id="10" name="Text 6"/>
          <p:cNvSpPr/>
          <p:nvPr/>
        </p:nvSpPr>
        <p:spPr>
          <a:xfrm>
            <a:off x="4921052" y="3771900"/>
            <a:ext cx="2349897" cy="562968"/>
          </a:xfrm>
          <a:prstGeom prst="rect">
            <a:avLst/>
          </a:prstGeom>
          <a:noFill/>
          <a:ln/>
        </p:spPr>
        <p:txBody>
          <a:bodyPr wrap="square" rtlCol="0" anchor="t"/>
          <a:lstStyle/>
          <a:p>
            <a:pPr>
              <a:lnSpc>
                <a:spcPts val="2217"/>
              </a:lnSpc>
            </a:pPr>
            <a:r>
              <a:rPr lang="en-US" sz="1773" dirty="0">
                <a:solidFill>
                  <a:srgbClr val="404155"/>
                </a:solidFill>
                <a:latin typeface="Corben" pitchFamily="34" charset="0"/>
                <a:ea typeface="Corben" pitchFamily="34" charset="-122"/>
                <a:cs typeface="Corben" pitchFamily="34" charset="-120"/>
              </a:rPr>
              <a:t>Monotherapy or Add-on</a:t>
            </a:r>
            <a:endParaRPr lang="en-US" sz="1773" dirty="0"/>
          </a:p>
        </p:txBody>
      </p:sp>
      <p:sp>
        <p:nvSpPr>
          <p:cNvPr id="11" name="Text 7"/>
          <p:cNvSpPr/>
          <p:nvPr/>
        </p:nvSpPr>
        <p:spPr>
          <a:xfrm>
            <a:off x="4921052" y="4442917"/>
            <a:ext cx="2349897" cy="1729383"/>
          </a:xfrm>
          <a:prstGeom prst="rect">
            <a:avLst/>
          </a:prstGeom>
          <a:noFill/>
          <a:ln/>
        </p:spPr>
        <p:txBody>
          <a:bodyPr wrap="square" rtlCol="0" anchor="t"/>
          <a:lstStyle/>
          <a:p>
            <a:pPr>
              <a:lnSpc>
                <a:spcPts val="2270"/>
              </a:lnSpc>
            </a:pPr>
            <a:r>
              <a:rPr lang="en-US" sz="1418" dirty="0">
                <a:solidFill>
                  <a:srgbClr val="404155"/>
                </a:solidFill>
                <a:latin typeface="Nobile" pitchFamily="34" charset="0"/>
                <a:ea typeface="Nobile" pitchFamily="34" charset="-122"/>
                <a:cs typeface="Nobile" pitchFamily="34" charset="-120"/>
              </a:rPr>
              <a:t>It can be used as monotherapy or in combination with other antidiabetic medications, offering flexibility in treatment strategies.</a:t>
            </a:r>
            <a:endParaRPr lang="en-US" sz="1418" dirty="0"/>
          </a:p>
        </p:txBody>
      </p:sp>
      <p:sp>
        <p:nvSpPr>
          <p:cNvPr id="12" name="Shape 8"/>
          <p:cNvSpPr/>
          <p:nvPr/>
        </p:nvSpPr>
        <p:spPr>
          <a:xfrm>
            <a:off x="7642325" y="3580606"/>
            <a:ext cx="2732484" cy="2782987"/>
          </a:xfrm>
          <a:prstGeom prst="roundRect">
            <a:avLst>
              <a:gd name="adj" fmla="val 2967"/>
            </a:avLst>
          </a:prstGeom>
          <a:solidFill>
            <a:srgbClr val="D2D9F9"/>
          </a:solidFill>
          <a:ln w="13454">
            <a:solidFill>
              <a:srgbClr val="B8BFDF"/>
            </a:solidFill>
            <a:prstDash val="solid"/>
          </a:ln>
        </p:spPr>
      </p:sp>
      <p:sp>
        <p:nvSpPr>
          <p:cNvPr id="13" name="Text 9"/>
          <p:cNvSpPr/>
          <p:nvPr/>
        </p:nvSpPr>
        <p:spPr>
          <a:xfrm>
            <a:off x="7833618" y="3771900"/>
            <a:ext cx="1879600" cy="281483"/>
          </a:xfrm>
          <a:prstGeom prst="rect">
            <a:avLst/>
          </a:prstGeom>
          <a:noFill/>
          <a:ln/>
        </p:spPr>
        <p:txBody>
          <a:bodyPr wrap="none" rtlCol="0" anchor="t"/>
          <a:lstStyle/>
          <a:p>
            <a:pPr>
              <a:lnSpc>
                <a:spcPts val="2217"/>
              </a:lnSpc>
            </a:pPr>
            <a:r>
              <a:rPr lang="en-US" sz="1773" dirty="0">
                <a:solidFill>
                  <a:srgbClr val="404155"/>
                </a:solidFill>
                <a:latin typeface="Corben" pitchFamily="34" charset="0"/>
                <a:ea typeface="Corben" pitchFamily="34" charset="-122"/>
                <a:cs typeface="Corben" pitchFamily="34" charset="-120"/>
              </a:rPr>
              <a:t>Renal Impairment</a:t>
            </a:r>
            <a:endParaRPr lang="en-US" sz="1773" dirty="0"/>
          </a:p>
        </p:txBody>
      </p:sp>
      <p:sp>
        <p:nvSpPr>
          <p:cNvPr id="14" name="Text 10"/>
          <p:cNvSpPr/>
          <p:nvPr/>
        </p:nvSpPr>
        <p:spPr>
          <a:xfrm>
            <a:off x="7833618" y="4161433"/>
            <a:ext cx="2349897" cy="1441153"/>
          </a:xfrm>
          <a:prstGeom prst="rect">
            <a:avLst/>
          </a:prstGeom>
          <a:noFill/>
          <a:ln/>
        </p:spPr>
        <p:txBody>
          <a:bodyPr wrap="square" rtlCol="0" anchor="t"/>
          <a:lstStyle/>
          <a:p>
            <a:pPr>
              <a:lnSpc>
                <a:spcPts val="2270"/>
              </a:lnSpc>
            </a:pPr>
            <a:r>
              <a:rPr lang="en-US" sz="1418" dirty="0">
                <a:solidFill>
                  <a:srgbClr val="404155"/>
                </a:solidFill>
                <a:latin typeface="Nobile" pitchFamily="34" charset="0"/>
                <a:ea typeface="Nobile" pitchFamily="34" charset="-122"/>
                <a:cs typeface="Nobile" pitchFamily="34" charset="-120"/>
              </a:rPr>
              <a:t>The dosage of Sitagliptin may need to be adjusted based on the patient's renal function, ensuring safe and effective use.</a:t>
            </a:r>
            <a:endParaRPr lang="en-US" sz="1418" dirty="0"/>
          </a:p>
        </p:txBody>
      </p:sp>
      <p:pic>
        <p:nvPicPr>
          <p:cNvPr id="15"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3018849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sp>
        <p:nvSpPr>
          <p:cNvPr id="4" name="Text 1"/>
          <p:cNvSpPr/>
          <p:nvPr/>
        </p:nvSpPr>
        <p:spPr>
          <a:xfrm>
            <a:off x="1698328" y="1731467"/>
            <a:ext cx="5994400" cy="578644"/>
          </a:xfrm>
          <a:prstGeom prst="rect">
            <a:avLst/>
          </a:prstGeom>
          <a:noFill/>
          <a:ln/>
        </p:spPr>
        <p:txBody>
          <a:bodyPr wrap="non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Dosage and Administration</a:t>
            </a:r>
            <a:endParaRPr lang="en-US" sz="3645" dirty="0"/>
          </a:p>
        </p:txBody>
      </p:sp>
      <p:sp>
        <p:nvSpPr>
          <p:cNvPr id="5" name="Text 2"/>
          <p:cNvSpPr/>
          <p:nvPr/>
        </p:nvSpPr>
        <p:spPr>
          <a:xfrm>
            <a:off x="1698327" y="2772966"/>
            <a:ext cx="4258767" cy="833239"/>
          </a:xfrm>
          <a:prstGeom prst="rect">
            <a:avLst/>
          </a:prstGeom>
          <a:noFill/>
          <a:ln/>
        </p:spPr>
        <p:txBody>
          <a:bodyPr wrap="none" rtlCol="0" anchor="t"/>
          <a:lstStyle/>
          <a:p>
            <a:pPr algn="ctr">
              <a:lnSpc>
                <a:spcPts val="6561"/>
              </a:lnSpc>
            </a:pPr>
            <a:r>
              <a:rPr lang="en-US" sz="6561" dirty="0">
                <a:solidFill>
                  <a:srgbClr val="404155"/>
                </a:solidFill>
                <a:latin typeface="Corben" pitchFamily="34" charset="0"/>
                <a:ea typeface="Corben" pitchFamily="34" charset="-122"/>
                <a:cs typeface="Corben" pitchFamily="34" charset="-120"/>
              </a:rPr>
              <a:t>100 mg</a:t>
            </a:r>
            <a:endParaRPr lang="en-US" sz="6561" dirty="0"/>
          </a:p>
        </p:txBody>
      </p:sp>
      <p:sp>
        <p:nvSpPr>
          <p:cNvPr id="6" name="Text 3"/>
          <p:cNvSpPr/>
          <p:nvPr/>
        </p:nvSpPr>
        <p:spPr>
          <a:xfrm>
            <a:off x="2901851" y="3837582"/>
            <a:ext cx="1851620" cy="289322"/>
          </a:xfrm>
          <a:prstGeom prst="rect">
            <a:avLst/>
          </a:prstGeom>
          <a:noFill/>
          <a:ln/>
        </p:spPr>
        <p:txBody>
          <a:bodyPr wrap="none" rtlCol="0" anchor="t"/>
          <a:lstStyle/>
          <a:p>
            <a:pPr algn="ctr">
              <a:lnSpc>
                <a:spcPts val="2278"/>
              </a:lnSpc>
            </a:pPr>
            <a:r>
              <a:rPr lang="en-US" sz="1822" dirty="0">
                <a:solidFill>
                  <a:srgbClr val="404155"/>
                </a:solidFill>
                <a:latin typeface="Corben" pitchFamily="34" charset="0"/>
                <a:ea typeface="Corben" pitchFamily="34" charset="-122"/>
                <a:cs typeface="Corben" pitchFamily="34" charset="-120"/>
              </a:rPr>
              <a:t>Standard Dose</a:t>
            </a:r>
            <a:endParaRPr lang="en-US" sz="1822" dirty="0"/>
          </a:p>
        </p:txBody>
      </p:sp>
      <p:sp>
        <p:nvSpPr>
          <p:cNvPr id="7" name="Text 4"/>
          <p:cNvSpPr/>
          <p:nvPr/>
        </p:nvSpPr>
        <p:spPr>
          <a:xfrm>
            <a:off x="1698327" y="4237931"/>
            <a:ext cx="4258767" cy="888504"/>
          </a:xfrm>
          <a:prstGeom prst="rect">
            <a:avLst/>
          </a:prstGeom>
          <a:noFill/>
          <a:ln/>
        </p:spPr>
        <p:txBody>
          <a:bodyPr wrap="square" rtlCol="0" anchor="t"/>
          <a:lstStyle/>
          <a:p>
            <a:pPr algn="ctr">
              <a:lnSpc>
                <a:spcPts val="2332"/>
              </a:lnSpc>
            </a:pPr>
            <a:r>
              <a:rPr lang="en-US" sz="1458" dirty="0">
                <a:solidFill>
                  <a:srgbClr val="404155"/>
                </a:solidFill>
                <a:latin typeface="Nobile" pitchFamily="34" charset="0"/>
                <a:ea typeface="Nobile" pitchFamily="34" charset="-122"/>
                <a:cs typeface="Nobile" pitchFamily="34" charset="-120"/>
              </a:rPr>
              <a:t>The recommended initial dose of Sitagliptin is 100 mg once daily, with or without food, for most patients.</a:t>
            </a:r>
            <a:endParaRPr lang="en-US" sz="1458" dirty="0"/>
          </a:p>
        </p:txBody>
      </p:sp>
      <p:sp>
        <p:nvSpPr>
          <p:cNvPr id="8" name="Text 5"/>
          <p:cNvSpPr/>
          <p:nvPr/>
        </p:nvSpPr>
        <p:spPr>
          <a:xfrm>
            <a:off x="6234807" y="2772966"/>
            <a:ext cx="4258866" cy="833239"/>
          </a:xfrm>
          <a:prstGeom prst="rect">
            <a:avLst/>
          </a:prstGeom>
          <a:noFill/>
          <a:ln/>
        </p:spPr>
        <p:txBody>
          <a:bodyPr wrap="none" rtlCol="0" anchor="t"/>
          <a:lstStyle/>
          <a:p>
            <a:pPr algn="ctr">
              <a:lnSpc>
                <a:spcPts val="6561"/>
              </a:lnSpc>
            </a:pPr>
            <a:r>
              <a:rPr lang="en-US" sz="6561" dirty="0">
                <a:solidFill>
                  <a:srgbClr val="404155"/>
                </a:solidFill>
                <a:latin typeface="Corben" pitchFamily="34" charset="0"/>
                <a:ea typeface="Corben" pitchFamily="34" charset="-122"/>
                <a:cs typeface="Corben" pitchFamily="34" charset="-120"/>
              </a:rPr>
              <a:t>50 mg</a:t>
            </a:r>
            <a:endParaRPr lang="en-US" sz="6561" dirty="0"/>
          </a:p>
        </p:txBody>
      </p:sp>
      <p:sp>
        <p:nvSpPr>
          <p:cNvPr id="9" name="Text 6"/>
          <p:cNvSpPr/>
          <p:nvPr/>
        </p:nvSpPr>
        <p:spPr>
          <a:xfrm>
            <a:off x="7386340" y="3837582"/>
            <a:ext cx="1955800" cy="289322"/>
          </a:xfrm>
          <a:prstGeom prst="rect">
            <a:avLst/>
          </a:prstGeom>
          <a:noFill/>
          <a:ln/>
        </p:spPr>
        <p:txBody>
          <a:bodyPr wrap="none" rtlCol="0" anchor="t"/>
          <a:lstStyle/>
          <a:p>
            <a:pPr algn="ctr">
              <a:lnSpc>
                <a:spcPts val="2278"/>
              </a:lnSpc>
            </a:pPr>
            <a:r>
              <a:rPr lang="en-US" sz="1822" dirty="0">
                <a:solidFill>
                  <a:srgbClr val="404155"/>
                </a:solidFill>
                <a:latin typeface="Corben" pitchFamily="34" charset="0"/>
                <a:ea typeface="Corben" pitchFamily="34" charset="-122"/>
                <a:cs typeface="Corben" pitchFamily="34" charset="-120"/>
              </a:rPr>
              <a:t>Renal Impairment</a:t>
            </a:r>
            <a:endParaRPr lang="en-US" sz="1822" dirty="0"/>
          </a:p>
        </p:txBody>
      </p:sp>
      <p:sp>
        <p:nvSpPr>
          <p:cNvPr id="10" name="Text 7"/>
          <p:cNvSpPr/>
          <p:nvPr/>
        </p:nvSpPr>
        <p:spPr>
          <a:xfrm>
            <a:off x="6234807" y="4237931"/>
            <a:ext cx="4258866" cy="888504"/>
          </a:xfrm>
          <a:prstGeom prst="rect">
            <a:avLst/>
          </a:prstGeom>
          <a:noFill/>
          <a:ln/>
        </p:spPr>
        <p:txBody>
          <a:bodyPr wrap="square" rtlCol="0" anchor="t"/>
          <a:lstStyle/>
          <a:p>
            <a:pPr algn="ctr">
              <a:lnSpc>
                <a:spcPts val="2332"/>
              </a:lnSpc>
            </a:pPr>
            <a:r>
              <a:rPr lang="en-US" sz="1458" dirty="0">
                <a:solidFill>
                  <a:srgbClr val="404155"/>
                </a:solidFill>
                <a:latin typeface="Nobile" pitchFamily="34" charset="0"/>
                <a:ea typeface="Nobile" pitchFamily="34" charset="-122"/>
                <a:cs typeface="Nobile" pitchFamily="34" charset="-120"/>
              </a:rPr>
              <a:t>For patients with moderate or severe renal impairment, a lower dosage of 50 mg once daily is recommended.</a:t>
            </a:r>
            <a:endParaRPr lang="en-US" sz="1458" dirty="0"/>
          </a:p>
        </p:txBody>
      </p:sp>
      <p:pic>
        <p:nvPicPr>
          <p:cNvPr id="11" name="Image 1" descr="preencoded.png">
            <a:hlinkClick r:id="rId4"/>
          </p:cNvPr>
          <p:cNvPicPr>
            <a:picLocks noChangeAspect="1"/>
          </p:cNvPicPr>
          <p:nvPr/>
        </p:nvPicPr>
        <p:blipFill>
          <a:blip r:embed="rId5"/>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1648132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sp>
        <p:nvSpPr>
          <p:cNvPr id="4" name="Text 1"/>
          <p:cNvSpPr/>
          <p:nvPr/>
        </p:nvSpPr>
        <p:spPr>
          <a:xfrm>
            <a:off x="1698328" y="1116906"/>
            <a:ext cx="8795345" cy="1157288"/>
          </a:xfrm>
          <a:prstGeom prst="rect">
            <a:avLst/>
          </a:prstGeom>
          <a:noFill/>
          <a:ln/>
        </p:spPr>
        <p:txBody>
          <a:bodyPr wrap="squar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Key Scientific Evidence Supporting Sitagliptin</a:t>
            </a:r>
            <a:endParaRPr lang="en-US" sz="3645" dirty="0"/>
          </a:p>
        </p:txBody>
      </p:sp>
      <p:sp>
        <p:nvSpPr>
          <p:cNvPr id="5" name="Shape 2"/>
          <p:cNvSpPr/>
          <p:nvPr/>
        </p:nvSpPr>
        <p:spPr>
          <a:xfrm>
            <a:off x="1698328" y="2644478"/>
            <a:ext cx="8795345" cy="3096618"/>
          </a:xfrm>
          <a:prstGeom prst="roundRect">
            <a:avLst>
              <a:gd name="adj" fmla="val 2691"/>
            </a:avLst>
          </a:prstGeom>
          <a:noFill/>
          <a:ln w="13811">
            <a:solidFill>
              <a:srgbClr val="000000">
                <a:alpha val="8000"/>
              </a:srgbClr>
            </a:solidFill>
            <a:prstDash val="solid"/>
          </a:ln>
        </p:spPr>
      </p:sp>
      <p:sp>
        <p:nvSpPr>
          <p:cNvPr id="6" name="Shape 3"/>
          <p:cNvSpPr/>
          <p:nvPr/>
        </p:nvSpPr>
        <p:spPr>
          <a:xfrm>
            <a:off x="1709837" y="2655987"/>
            <a:ext cx="8772327" cy="827088"/>
          </a:xfrm>
          <a:prstGeom prst="rect">
            <a:avLst/>
          </a:prstGeom>
          <a:solidFill>
            <a:srgbClr val="FFFFFF">
              <a:alpha val="4000"/>
            </a:srgbClr>
          </a:solidFill>
          <a:ln/>
        </p:spPr>
      </p:sp>
      <p:sp>
        <p:nvSpPr>
          <p:cNvPr id="7" name="Text 4"/>
          <p:cNvSpPr/>
          <p:nvPr/>
        </p:nvSpPr>
        <p:spPr>
          <a:xfrm>
            <a:off x="1894980" y="2773363"/>
            <a:ext cx="4012704" cy="296168"/>
          </a:xfrm>
          <a:prstGeom prst="rect">
            <a:avLst/>
          </a:prstGeom>
          <a:noFill/>
          <a:ln/>
        </p:spPr>
        <p:txBody>
          <a:bodyPr wrap="non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Clinical Efficacy</a:t>
            </a:r>
            <a:endParaRPr lang="en-US" sz="1458" dirty="0"/>
          </a:p>
        </p:txBody>
      </p:sp>
      <p:sp>
        <p:nvSpPr>
          <p:cNvPr id="8" name="Text 5"/>
          <p:cNvSpPr/>
          <p:nvPr/>
        </p:nvSpPr>
        <p:spPr>
          <a:xfrm>
            <a:off x="6284318" y="2773363"/>
            <a:ext cx="4012704"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Proven reduction in HbA1c levels and positive impact on long-term glycemic control.</a:t>
            </a:r>
            <a:endParaRPr lang="en-US" sz="1458" dirty="0"/>
          </a:p>
        </p:txBody>
      </p:sp>
      <p:sp>
        <p:nvSpPr>
          <p:cNvPr id="9" name="Shape 6"/>
          <p:cNvSpPr/>
          <p:nvPr/>
        </p:nvSpPr>
        <p:spPr>
          <a:xfrm>
            <a:off x="1709837" y="3483075"/>
            <a:ext cx="8772327" cy="1123256"/>
          </a:xfrm>
          <a:prstGeom prst="rect">
            <a:avLst/>
          </a:prstGeom>
          <a:solidFill>
            <a:srgbClr val="000000">
              <a:alpha val="4000"/>
            </a:srgbClr>
          </a:solidFill>
          <a:ln/>
        </p:spPr>
      </p:sp>
      <p:sp>
        <p:nvSpPr>
          <p:cNvPr id="10" name="Text 7"/>
          <p:cNvSpPr/>
          <p:nvPr/>
        </p:nvSpPr>
        <p:spPr>
          <a:xfrm>
            <a:off x="1894980" y="3600450"/>
            <a:ext cx="4012704" cy="296168"/>
          </a:xfrm>
          <a:prstGeom prst="rect">
            <a:avLst/>
          </a:prstGeom>
          <a:noFill/>
          <a:ln/>
        </p:spPr>
        <p:txBody>
          <a:bodyPr wrap="non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Safety Data</a:t>
            </a:r>
            <a:endParaRPr lang="en-US" sz="1458" dirty="0"/>
          </a:p>
        </p:txBody>
      </p:sp>
      <p:sp>
        <p:nvSpPr>
          <p:cNvPr id="11" name="Text 8"/>
          <p:cNvSpPr/>
          <p:nvPr/>
        </p:nvSpPr>
        <p:spPr>
          <a:xfrm>
            <a:off x="6284318" y="3600451"/>
            <a:ext cx="4012704" cy="888504"/>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Extensive safety data from studies and real-world use, reinforcing the medication's favorable safety profile.</a:t>
            </a:r>
            <a:endParaRPr lang="en-US" sz="1458" dirty="0"/>
          </a:p>
        </p:txBody>
      </p:sp>
      <p:sp>
        <p:nvSpPr>
          <p:cNvPr id="12" name="Shape 9"/>
          <p:cNvSpPr/>
          <p:nvPr/>
        </p:nvSpPr>
        <p:spPr>
          <a:xfrm>
            <a:off x="1709837" y="4606330"/>
            <a:ext cx="8772327" cy="1123256"/>
          </a:xfrm>
          <a:prstGeom prst="rect">
            <a:avLst/>
          </a:prstGeom>
          <a:solidFill>
            <a:srgbClr val="FFFFFF">
              <a:alpha val="4000"/>
            </a:srgbClr>
          </a:solidFill>
          <a:ln/>
        </p:spPr>
      </p:sp>
      <p:sp>
        <p:nvSpPr>
          <p:cNvPr id="13" name="Text 10"/>
          <p:cNvSpPr/>
          <p:nvPr/>
        </p:nvSpPr>
        <p:spPr>
          <a:xfrm>
            <a:off x="1894980" y="4723706"/>
            <a:ext cx="4012704" cy="296168"/>
          </a:xfrm>
          <a:prstGeom prst="rect">
            <a:avLst/>
          </a:prstGeom>
          <a:noFill/>
          <a:ln/>
        </p:spPr>
        <p:txBody>
          <a:bodyPr wrap="non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Mechanism Insights</a:t>
            </a:r>
            <a:endParaRPr lang="en-US" sz="1458" dirty="0"/>
          </a:p>
        </p:txBody>
      </p:sp>
      <p:sp>
        <p:nvSpPr>
          <p:cNvPr id="14" name="Text 11"/>
          <p:cNvSpPr/>
          <p:nvPr/>
        </p:nvSpPr>
        <p:spPr>
          <a:xfrm>
            <a:off x="6284318" y="4723706"/>
            <a:ext cx="4012704" cy="888504"/>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Scientific understanding of the DPP-4 inhibition mechanism, shedding light on its unique mode of action.</a:t>
            </a:r>
            <a:endParaRPr lang="en-US" sz="1458" dirty="0"/>
          </a:p>
        </p:txBody>
      </p:sp>
      <p:pic>
        <p:nvPicPr>
          <p:cNvPr id="15" name="Image 1" descr="preencoded.png">
            <a:hlinkClick r:id="rId4"/>
          </p:cNvPr>
          <p:cNvPicPr>
            <a:picLocks noChangeAspect="1"/>
          </p:cNvPicPr>
          <p:nvPr/>
        </p:nvPicPr>
        <p:blipFill>
          <a:blip r:embed="rId5"/>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1586713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0" y="0"/>
            <a:ext cx="3048000" cy="6858000"/>
          </a:xfrm>
          <a:prstGeom prst="rect">
            <a:avLst/>
          </a:prstGeom>
        </p:spPr>
      </p:pic>
      <p:sp>
        <p:nvSpPr>
          <p:cNvPr id="5" name="Text 1"/>
          <p:cNvSpPr/>
          <p:nvPr/>
        </p:nvSpPr>
        <p:spPr>
          <a:xfrm>
            <a:off x="3742333" y="778967"/>
            <a:ext cx="6813550" cy="578644"/>
          </a:xfrm>
          <a:prstGeom prst="rect">
            <a:avLst/>
          </a:prstGeom>
          <a:noFill/>
          <a:ln/>
        </p:spPr>
        <p:txBody>
          <a:bodyPr wrap="non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Conclusion and Key Takeaways</a:t>
            </a:r>
            <a:endParaRPr lang="en-US" sz="3645" dirty="0"/>
          </a:p>
        </p:txBody>
      </p:sp>
      <p:pic>
        <p:nvPicPr>
          <p:cNvPr id="6" name="Image 2" descr="preencoded.png"/>
          <p:cNvPicPr>
            <a:picLocks noChangeAspect="1"/>
          </p:cNvPicPr>
          <p:nvPr/>
        </p:nvPicPr>
        <p:blipFill>
          <a:blip r:embed="rId5"/>
          <a:stretch>
            <a:fillRect/>
          </a:stretch>
        </p:blipFill>
        <p:spPr>
          <a:xfrm>
            <a:off x="3742333" y="1635323"/>
            <a:ext cx="925810" cy="1481237"/>
          </a:xfrm>
          <a:prstGeom prst="rect">
            <a:avLst/>
          </a:prstGeom>
        </p:spPr>
      </p:pic>
      <p:sp>
        <p:nvSpPr>
          <p:cNvPr id="7" name="Text 2"/>
          <p:cNvSpPr/>
          <p:nvPr/>
        </p:nvSpPr>
        <p:spPr>
          <a:xfrm>
            <a:off x="4945857" y="1820466"/>
            <a:ext cx="241935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Effective Management</a:t>
            </a:r>
            <a:endParaRPr lang="en-US" sz="1822" dirty="0"/>
          </a:p>
        </p:txBody>
      </p:sp>
      <p:sp>
        <p:nvSpPr>
          <p:cNvPr id="8" name="Text 3"/>
          <p:cNvSpPr/>
          <p:nvPr/>
        </p:nvSpPr>
        <p:spPr>
          <a:xfrm>
            <a:off x="4945857" y="2220814"/>
            <a:ext cx="6551811"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Sitagliptin offers effective glycemic control, reducing the risk of diabetes-related complications.</a:t>
            </a:r>
            <a:endParaRPr lang="en-US" sz="1458" dirty="0"/>
          </a:p>
        </p:txBody>
      </p:sp>
      <p:pic>
        <p:nvPicPr>
          <p:cNvPr id="9" name="Image 3" descr="preencoded.png"/>
          <p:cNvPicPr>
            <a:picLocks noChangeAspect="1"/>
          </p:cNvPicPr>
          <p:nvPr/>
        </p:nvPicPr>
        <p:blipFill>
          <a:blip r:embed="rId6"/>
          <a:stretch>
            <a:fillRect/>
          </a:stretch>
        </p:blipFill>
        <p:spPr>
          <a:xfrm>
            <a:off x="3742333" y="3116560"/>
            <a:ext cx="925810" cy="1481237"/>
          </a:xfrm>
          <a:prstGeom prst="rect">
            <a:avLst/>
          </a:prstGeom>
        </p:spPr>
      </p:pic>
      <p:sp>
        <p:nvSpPr>
          <p:cNvPr id="10" name="Text 4"/>
          <p:cNvSpPr/>
          <p:nvPr/>
        </p:nvSpPr>
        <p:spPr>
          <a:xfrm>
            <a:off x="4945857" y="3301702"/>
            <a:ext cx="258445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Well-Established Safety</a:t>
            </a:r>
            <a:endParaRPr lang="en-US" sz="1822" dirty="0"/>
          </a:p>
        </p:txBody>
      </p:sp>
      <p:sp>
        <p:nvSpPr>
          <p:cNvPr id="11" name="Text 5"/>
          <p:cNvSpPr/>
          <p:nvPr/>
        </p:nvSpPr>
        <p:spPr>
          <a:xfrm>
            <a:off x="4945857" y="3702050"/>
            <a:ext cx="6551811"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The medication's safety and tolerability have been well-established through rigorous clinical trials and real-world use.</a:t>
            </a:r>
            <a:endParaRPr lang="en-US" sz="1458" dirty="0"/>
          </a:p>
        </p:txBody>
      </p:sp>
      <p:pic>
        <p:nvPicPr>
          <p:cNvPr id="12" name="Image 4" descr="preencoded.png"/>
          <p:cNvPicPr>
            <a:picLocks noChangeAspect="1"/>
          </p:cNvPicPr>
          <p:nvPr/>
        </p:nvPicPr>
        <p:blipFill>
          <a:blip r:embed="rId7"/>
          <a:stretch>
            <a:fillRect/>
          </a:stretch>
        </p:blipFill>
        <p:spPr>
          <a:xfrm>
            <a:off x="3742333" y="4597797"/>
            <a:ext cx="925810" cy="1481237"/>
          </a:xfrm>
          <a:prstGeom prst="rect">
            <a:avLst/>
          </a:prstGeom>
        </p:spPr>
      </p:pic>
      <p:sp>
        <p:nvSpPr>
          <p:cNvPr id="13" name="Text 6"/>
          <p:cNvSpPr/>
          <p:nvPr/>
        </p:nvSpPr>
        <p:spPr>
          <a:xfrm>
            <a:off x="4945857" y="4782939"/>
            <a:ext cx="225425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Treatment Flexibility</a:t>
            </a:r>
            <a:endParaRPr lang="en-US" sz="1822" dirty="0"/>
          </a:p>
        </p:txBody>
      </p:sp>
      <p:sp>
        <p:nvSpPr>
          <p:cNvPr id="14" name="Text 7"/>
          <p:cNvSpPr/>
          <p:nvPr/>
        </p:nvSpPr>
        <p:spPr>
          <a:xfrm>
            <a:off x="4945857" y="5183287"/>
            <a:ext cx="6551811"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Its flexible dosing and combination options provide tailored approaches to meet patient needs and preferences.</a:t>
            </a:r>
            <a:endParaRPr lang="en-US" sz="1458" dirty="0"/>
          </a:p>
        </p:txBody>
      </p:sp>
      <p:pic>
        <p:nvPicPr>
          <p:cNvPr id="15" name="Image 5" descr="preencoded.png">
            <a:hlinkClick r:id="rId8"/>
          </p:cNvPr>
          <p:cNvPicPr>
            <a:picLocks noChangeAspect="1"/>
          </p:cNvPicPr>
          <p:nvPr/>
        </p:nvPicPr>
        <p:blipFill>
          <a:blip r:embed="rId9"/>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4117183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0" y="0"/>
            <a:ext cx="4572000" cy="6858000"/>
          </a:xfrm>
          <a:prstGeom prst="rect">
            <a:avLst/>
          </a:prstGeom>
        </p:spPr>
      </p:pic>
      <p:sp>
        <p:nvSpPr>
          <p:cNvPr id="5" name="Text 1"/>
          <p:cNvSpPr/>
          <p:nvPr/>
        </p:nvSpPr>
        <p:spPr>
          <a:xfrm>
            <a:off x="5266333" y="2058988"/>
            <a:ext cx="6231334" cy="1157288"/>
          </a:xfrm>
          <a:prstGeom prst="rect">
            <a:avLst/>
          </a:prstGeom>
          <a:noFill/>
          <a:ln/>
        </p:spPr>
        <p:txBody>
          <a:bodyPr wrap="squar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Promotional Material and Samples</a:t>
            </a:r>
            <a:endParaRPr lang="en-US" sz="3645" dirty="0"/>
          </a:p>
        </p:txBody>
      </p:sp>
      <p:sp>
        <p:nvSpPr>
          <p:cNvPr id="6" name="Text 2"/>
          <p:cNvSpPr/>
          <p:nvPr/>
        </p:nvSpPr>
        <p:spPr>
          <a:xfrm>
            <a:off x="5544046" y="3702249"/>
            <a:ext cx="5953621" cy="888504"/>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Explore the range of promotional materials available and the provision of samples for healthcare professionals to gain insights into the product.</a:t>
            </a:r>
            <a:endParaRPr lang="en-US" sz="1458" dirty="0"/>
          </a:p>
        </p:txBody>
      </p:sp>
      <p:sp>
        <p:nvSpPr>
          <p:cNvPr id="7" name="Shape 3"/>
          <p:cNvSpPr/>
          <p:nvPr/>
        </p:nvSpPr>
        <p:spPr>
          <a:xfrm>
            <a:off x="5266333" y="3493989"/>
            <a:ext cx="37008" cy="1305024"/>
          </a:xfrm>
          <a:prstGeom prst="rect">
            <a:avLst/>
          </a:prstGeom>
          <a:solidFill>
            <a:srgbClr val="4967E9"/>
          </a:solidFill>
          <a:ln/>
        </p:spPr>
      </p:sp>
      <p:pic>
        <p:nvPicPr>
          <p:cNvPr id="8"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2109846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7985760" y="0"/>
            <a:ext cx="4204497"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dirty="0"/>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p:txBody>
          <a:bodyPr/>
          <a:lstStyle/>
          <a:p>
            <a:r>
              <a:rPr lang="en-US" dirty="0" smtClean="0"/>
              <a:t>1. BRAND PURPOSE</a:t>
            </a:r>
            <a:endParaRPr lang="en-US" dirty="0"/>
          </a:p>
        </p:txBody>
      </p:sp>
      <p:sp>
        <p:nvSpPr>
          <p:cNvPr id="3" name="Rectangle 2">
            <a:extLst>
              <a:ext uri="{FF2B5EF4-FFF2-40B4-BE49-F238E27FC236}">
                <a16:creationId xmlns:a16="http://schemas.microsoft.com/office/drawing/2014/main" id="{B12AC05B-51EE-BAE0-E616-57389F6C25AE}"/>
              </a:ext>
            </a:extLst>
          </p:cNvPr>
          <p:cNvSpPr/>
          <p:nvPr/>
        </p:nvSpPr>
        <p:spPr>
          <a:xfrm>
            <a:off x="696780" y="1285939"/>
            <a:ext cx="10850785" cy="317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lumMod val="90000"/>
                    <a:lumOff val="10000"/>
                  </a:schemeClr>
                </a:solidFill>
                <a:latin typeface="Times New Roman" panose="02020603050405020304" pitchFamily="18" charset="0"/>
                <a:cs typeface="Times New Roman" panose="02020603050405020304" pitchFamily="18" charset="0"/>
              </a:rPr>
              <a:t>5. Patient </a:t>
            </a:r>
            <a:r>
              <a:rPr lang="en-US" b="1" dirty="0">
                <a:solidFill>
                  <a:schemeClr val="tx1">
                    <a:lumMod val="90000"/>
                    <a:lumOff val="10000"/>
                  </a:schemeClr>
                </a:solidFill>
                <a:latin typeface="Times New Roman" panose="02020603050405020304" pitchFamily="18" charset="0"/>
                <a:cs typeface="Times New Roman" panose="02020603050405020304" pitchFamily="18" charset="0"/>
              </a:rPr>
              <a:t>Education:</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 Brand purposes might extend to educating patients about the importance of medication adherence, lifestyle changes, and regular monitoring. This could involve creating educational materials, support programs, or online resources to empower patients in managing their condition</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a:t>
            </a:r>
          </a:p>
          <a:p>
            <a:endParaRPr lang="en-US" dirty="0">
              <a:solidFill>
                <a:schemeClr val="tx1">
                  <a:lumMod val="90000"/>
                  <a:lumOff val="10000"/>
                </a:schemeClr>
              </a:solidFill>
              <a:latin typeface="Times New Roman" panose="02020603050405020304" pitchFamily="18" charset="0"/>
              <a:cs typeface="Times New Roman" panose="02020603050405020304" pitchFamily="18" charset="0"/>
            </a:endParaRPr>
          </a:p>
          <a:p>
            <a:r>
              <a:rPr lang="en-US" b="1" dirty="0" smtClean="0">
                <a:solidFill>
                  <a:schemeClr val="tx1">
                    <a:lumMod val="90000"/>
                    <a:lumOff val="10000"/>
                  </a:schemeClr>
                </a:solidFill>
                <a:latin typeface="Times New Roman" panose="02020603050405020304" pitchFamily="18" charset="0"/>
                <a:cs typeface="Times New Roman" panose="02020603050405020304" pitchFamily="18" charset="0"/>
              </a:rPr>
              <a:t>6. Safety </a:t>
            </a:r>
            <a:r>
              <a:rPr lang="en-US" b="1" dirty="0">
                <a:solidFill>
                  <a:schemeClr val="tx1">
                    <a:lumMod val="90000"/>
                    <a:lumOff val="10000"/>
                  </a:schemeClr>
                </a:solidFill>
                <a:latin typeface="Times New Roman" panose="02020603050405020304" pitchFamily="18" charset="0"/>
                <a:cs typeface="Times New Roman" panose="02020603050405020304" pitchFamily="18" charset="0"/>
              </a:rPr>
              <a:t>and Efficacy:</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 Brands often emphasize the safety and efficacy of their medications. This includes rigorous testing, adherence to regulatory standards, and transparent communication about potential risks and benefits.</a:t>
            </a:r>
          </a:p>
          <a:p>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When comparing different brands, it's essential to consider factors such as formulation, dosage options, side effects, patient support programs, and pricing. The specific brand purpose and messaging may vary, so it's advisable to consult the latest information from the respective pharmaceutical companies or healthcare professionals for the most accurate and up-to-date details.</a:t>
            </a:r>
          </a:p>
          <a:p>
            <a:pPr lvl="0">
              <a:lnSpc>
                <a:spcPts val="1700"/>
              </a:lnSpc>
              <a:spcBef>
                <a:spcPts val="600"/>
              </a:spcBef>
              <a:spcAft>
                <a:spcPts val="600"/>
              </a:spcAft>
              <a:defRPr/>
            </a:pPr>
            <a:endParaRPr kumimoji="0" lang="en-US" sz="2000" b="0" i="0" u="none" strike="noStrike" kern="1200" cap="none" spc="0" normalizeH="0" baseline="0" noProof="0" dirty="0">
              <a:ln>
                <a:noFill/>
              </a:ln>
              <a:solidFill>
                <a:schemeClr val="tx1">
                  <a:lumMod val="90000"/>
                  <a:lumOff val="10000"/>
                </a:schemeClr>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2931196" y="4983651"/>
            <a:ext cx="6381951" cy="923330"/>
          </a:xfrm>
          <a:prstGeom prst="rect">
            <a:avLst/>
          </a:prstGeom>
          <a:noFill/>
          <a:ln w="19050">
            <a:solidFill>
              <a:srgbClr val="0563C1"/>
            </a:solidFill>
          </a:ln>
        </p:spPr>
        <p:txBody>
          <a:bodyPr wrap="square" rtlCol="0">
            <a:spAutoFit/>
          </a:bodyPr>
          <a:lstStyle/>
          <a:p>
            <a:r>
              <a:rPr lang="en-US" dirty="0"/>
              <a:t>Traditionally- Start with your brand’s core mission and </a:t>
            </a:r>
            <a:r>
              <a:rPr lang="en-US" dirty="0" smtClean="0"/>
              <a:t>values</a:t>
            </a:r>
          </a:p>
          <a:p>
            <a:endParaRPr lang="en-IN" dirty="0"/>
          </a:p>
          <a:p>
            <a:r>
              <a:rPr lang="en-US" dirty="0" smtClean="0"/>
              <a:t>With AI </a:t>
            </a:r>
            <a:r>
              <a:rPr lang="en-US" dirty="0"/>
              <a:t>&amp; Apps- </a:t>
            </a:r>
            <a:r>
              <a:rPr lang="en-US" dirty="0">
                <a:hlinkClick r:id="rId3"/>
              </a:rPr>
              <a:t>https://chat.openai.com/</a:t>
            </a:r>
            <a:endParaRPr lang="en-IN" dirty="0"/>
          </a:p>
        </p:txBody>
      </p:sp>
    </p:spTree>
    <p:extLst>
      <p:ext uri="{BB962C8B-B14F-4D97-AF65-F5344CB8AC3E}">
        <p14:creationId xmlns:p14="http://schemas.microsoft.com/office/powerpoint/2010/main" val="25669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75000"/>
            </a:srgbClr>
          </a:solidFill>
          <a:ln/>
        </p:spPr>
      </p:sp>
      <p:pic>
        <p:nvPicPr>
          <p:cNvPr id="4" name="Image 1" descr="preencoded.png"/>
          <p:cNvPicPr>
            <a:picLocks noChangeAspect="1"/>
          </p:cNvPicPr>
          <p:nvPr/>
        </p:nvPicPr>
        <p:blipFill>
          <a:blip r:embed="rId4"/>
          <a:stretch>
            <a:fillRect/>
          </a:stretch>
        </p:blipFill>
        <p:spPr>
          <a:xfrm>
            <a:off x="9144000" y="0"/>
            <a:ext cx="3048000" cy="6858000"/>
          </a:xfrm>
          <a:prstGeom prst="rect">
            <a:avLst/>
          </a:prstGeom>
        </p:spPr>
      </p:pic>
      <p:sp>
        <p:nvSpPr>
          <p:cNvPr id="5" name="Text 1"/>
          <p:cNvSpPr/>
          <p:nvPr/>
        </p:nvSpPr>
        <p:spPr>
          <a:xfrm>
            <a:off x="694333" y="1226046"/>
            <a:ext cx="4235450" cy="578644"/>
          </a:xfrm>
          <a:prstGeom prst="rect">
            <a:avLst/>
          </a:prstGeom>
          <a:noFill/>
          <a:ln/>
        </p:spPr>
        <p:txBody>
          <a:bodyPr wrap="none" rtlCol="0" anchor="t"/>
          <a:lstStyle/>
          <a:p>
            <a:pPr>
              <a:lnSpc>
                <a:spcPts val="4556"/>
              </a:lnSpc>
            </a:pPr>
            <a:r>
              <a:rPr lang="en-US" sz="3645" dirty="0">
                <a:solidFill>
                  <a:srgbClr val="1B1B27"/>
                </a:solidFill>
                <a:latin typeface="Corben" pitchFamily="34" charset="0"/>
                <a:ea typeface="Corben" pitchFamily="34" charset="-122"/>
                <a:cs typeface="Corben" pitchFamily="34" charset="-120"/>
              </a:rPr>
              <a:t>Market Positioning</a:t>
            </a:r>
            <a:endParaRPr lang="en-US" sz="3645" dirty="0"/>
          </a:p>
        </p:txBody>
      </p:sp>
      <p:sp>
        <p:nvSpPr>
          <p:cNvPr id="6" name="Shape 2"/>
          <p:cNvSpPr/>
          <p:nvPr/>
        </p:nvSpPr>
        <p:spPr>
          <a:xfrm>
            <a:off x="694333" y="2082404"/>
            <a:ext cx="3785096" cy="1978323"/>
          </a:xfrm>
          <a:prstGeom prst="roundRect">
            <a:avLst>
              <a:gd name="adj" fmla="val 4212"/>
            </a:avLst>
          </a:prstGeom>
          <a:solidFill>
            <a:srgbClr val="D2D9F9"/>
          </a:solidFill>
          <a:ln w="13811">
            <a:solidFill>
              <a:srgbClr val="B8BFDF"/>
            </a:solidFill>
            <a:prstDash val="solid"/>
          </a:ln>
        </p:spPr>
      </p:sp>
      <p:sp>
        <p:nvSpPr>
          <p:cNvPr id="7" name="Text 3"/>
          <p:cNvSpPr/>
          <p:nvPr/>
        </p:nvSpPr>
        <p:spPr>
          <a:xfrm>
            <a:off x="890984" y="2279055"/>
            <a:ext cx="187960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Competitive Edge</a:t>
            </a:r>
            <a:endParaRPr lang="en-US" sz="1822" dirty="0"/>
          </a:p>
        </p:txBody>
      </p:sp>
      <p:sp>
        <p:nvSpPr>
          <p:cNvPr id="8" name="Text 4"/>
          <p:cNvSpPr/>
          <p:nvPr/>
        </p:nvSpPr>
        <p:spPr>
          <a:xfrm>
            <a:off x="890984" y="2679402"/>
            <a:ext cx="3391793"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Sitagliptin's unique mechanism and well-documented efficacy place it in a strong position within the diabetes treatment landscape.</a:t>
            </a:r>
            <a:endParaRPr lang="en-US" sz="1458" dirty="0"/>
          </a:p>
        </p:txBody>
      </p:sp>
      <p:sp>
        <p:nvSpPr>
          <p:cNvPr id="9" name="Shape 5"/>
          <p:cNvSpPr/>
          <p:nvPr/>
        </p:nvSpPr>
        <p:spPr>
          <a:xfrm>
            <a:off x="4664571" y="2082404"/>
            <a:ext cx="3785096" cy="1978323"/>
          </a:xfrm>
          <a:prstGeom prst="roundRect">
            <a:avLst>
              <a:gd name="adj" fmla="val 4212"/>
            </a:avLst>
          </a:prstGeom>
          <a:solidFill>
            <a:srgbClr val="D2D9F9"/>
          </a:solidFill>
          <a:ln w="13811">
            <a:solidFill>
              <a:srgbClr val="B8BFDF"/>
            </a:solidFill>
            <a:prstDash val="solid"/>
          </a:ln>
        </p:spPr>
      </p:sp>
      <p:sp>
        <p:nvSpPr>
          <p:cNvPr id="10" name="Text 6"/>
          <p:cNvSpPr/>
          <p:nvPr/>
        </p:nvSpPr>
        <p:spPr>
          <a:xfrm>
            <a:off x="4861223" y="2279055"/>
            <a:ext cx="247650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Physician Engagement</a:t>
            </a:r>
            <a:endParaRPr lang="en-US" sz="1822" dirty="0"/>
          </a:p>
        </p:txBody>
      </p:sp>
      <p:sp>
        <p:nvSpPr>
          <p:cNvPr id="11" name="Text 7"/>
          <p:cNvSpPr/>
          <p:nvPr/>
        </p:nvSpPr>
        <p:spPr>
          <a:xfrm>
            <a:off x="4861223" y="2679402"/>
            <a:ext cx="3391793" cy="1184672"/>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Strategies for engaging healthcare providers and ensuring informed prescribing decisions to optimize patient care.</a:t>
            </a:r>
            <a:endParaRPr lang="en-US" sz="1458" dirty="0"/>
          </a:p>
        </p:txBody>
      </p:sp>
      <p:sp>
        <p:nvSpPr>
          <p:cNvPr id="12" name="Shape 8"/>
          <p:cNvSpPr/>
          <p:nvPr/>
        </p:nvSpPr>
        <p:spPr>
          <a:xfrm>
            <a:off x="694333" y="4245868"/>
            <a:ext cx="7755334" cy="1385987"/>
          </a:xfrm>
          <a:prstGeom prst="roundRect">
            <a:avLst>
              <a:gd name="adj" fmla="val 6012"/>
            </a:avLst>
          </a:prstGeom>
          <a:solidFill>
            <a:srgbClr val="D2D9F9"/>
          </a:solidFill>
          <a:ln w="13811">
            <a:solidFill>
              <a:srgbClr val="B8BFDF"/>
            </a:solidFill>
            <a:prstDash val="solid"/>
          </a:ln>
        </p:spPr>
      </p:sp>
      <p:sp>
        <p:nvSpPr>
          <p:cNvPr id="13" name="Text 9"/>
          <p:cNvSpPr/>
          <p:nvPr/>
        </p:nvSpPr>
        <p:spPr>
          <a:xfrm>
            <a:off x="890984" y="4442519"/>
            <a:ext cx="2400300" cy="289322"/>
          </a:xfrm>
          <a:prstGeom prst="rect">
            <a:avLst/>
          </a:prstGeom>
          <a:noFill/>
          <a:ln/>
        </p:spPr>
        <p:txBody>
          <a:bodyPr wrap="none" rtlCol="0" anchor="t"/>
          <a:lstStyle/>
          <a:p>
            <a:pPr>
              <a:lnSpc>
                <a:spcPts val="2278"/>
              </a:lnSpc>
            </a:pPr>
            <a:r>
              <a:rPr lang="en-US" sz="1822" dirty="0">
                <a:solidFill>
                  <a:srgbClr val="404155"/>
                </a:solidFill>
                <a:latin typeface="Corben" pitchFamily="34" charset="0"/>
                <a:ea typeface="Corben" pitchFamily="34" charset="-122"/>
                <a:cs typeface="Corben" pitchFamily="34" charset="-120"/>
              </a:rPr>
              <a:t>Access and Awareness</a:t>
            </a:r>
            <a:endParaRPr lang="en-US" sz="1822" dirty="0"/>
          </a:p>
        </p:txBody>
      </p:sp>
      <p:sp>
        <p:nvSpPr>
          <p:cNvPr id="14" name="Text 10"/>
          <p:cNvSpPr/>
          <p:nvPr/>
        </p:nvSpPr>
        <p:spPr>
          <a:xfrm>
            <a:off x="890984" y="4842868"/>
            <a:ext cx="7362032" cy="592336"/>
          </a:xfrm>
          <a:prstGeom prst="rect">
            <a:avLst/>
          </a:prstGeom>
          <a:noFill/>
          <a:ln/>
        </p:spPr>
        <p:txBody>
          <a:bodyPr wrap="square" rtlCol="0" anchor="t"/>
          <a:lstStyle/>
          <a:p>
            <a:pPr>
              <a:lnSpc>
                <a:spcPts val="2332"/>
              </a:lnSpc>
            </a:pPr>
            <a:r>
              <a:rPr lang="en-US" sz="1458" dirty="0">
                <a:solidFill>
                  <a:srgbClr val="404155"/>
                </a:solidFill>
                <a:latin typeface="Nobile" pitchFamily="34" charset="0"/>
                <a:ea typeface="Nobile" pitchFamily="34" charset="-122"/>
                <a:cs typeface="Nobile" pitchFamily="34" charset="-120"/>
              </a:rPr>
              <a:t>Efforts to enhance access to Sitagliptin for patients and raise awareness about its benefits and appropriate use.</a:t>
            </a:r>
            <a:endParaRPr lang="en-US" sz="1458" dirty="0"/>
          </a:p>
        </p:txBody>
      </p:sp>
      <p:pic>
        <p:nvPicPr>
          <p:cNvPr id="15" name="Image 2" descr="preencoded.png">
            <a:hlinkClick r:id="rId5"/>
          </p:cNvPr>
          <p:cNvPicPr>
            <a:picLocks noChangeAspect="1"/>
          </p:cNvPicPr>
          <p:nvPr/>
        </p:nvPicPr>
        <p:blipFill>
          <a:blip r:embed="rId6"/>
          <a:stretch>
            <a:fillRect/>
          </a:stretch>
        </p:blipFill>
        <p:spPr>
          <a:xfrm>
            <a:off x="10201795" y="6324600"/>
            <a:ext cx="1914006" cy="457200"/>
          </a:xfrm>
          <a:prstGeom prst="rect">
            <a:avLst/>
          </a:prstGeom>
        </p:spPr>
      </p:pic>
    </p:spTree>
    <p:extLst>
      <p:ext uri="{BB962C8B-B14F-4D97-AF65-F5344CB8AC3E}">
        <p14:creationId xmlns:p14="http://schemas.microsoft.com/office/powerpoint/2010/main" val="324165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6413057" cy="685057"/>
          </a:xfrm>
        </p:spPr>
        <p:txBody>
          <a:bodyPr>
            <a:normAutofit/>
          </a:bodyPr>
          <a:lstStyle/>
          <a:p>
            <a:r>
              <a:rPr lang="en-US" dirty="0" smtClean="0">
                <a:solidFill>
                  <a:schemeClr val="bg1"/>
                </a:solidFill>
                <a:latin typeface="Times New Roman" panose="02020603050405020304" pitchFamily="18" charset="0"/>
                <a:cs typeface="Times New Roman" panose="02020603050405020304" pitchFamily="18" charset="0"/>
              </a:rPr>
              <a:t>2. TARGETED AUDIENCE</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480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7DA5-D990-47CB-D007-98F559FC6AD5}"/>
              </a:ext>
            </a:extLst>
          </p:cNvPr>
          <p:cNvSpPr>
            <a:spLocks noGrp="1"/>
          </p:cNvSpPr>
          <p:nvPr>
            <p:ph type="title"/>
          </p:nvPr>
        </p:nvSpPr>
        <p:spPr>
          <a:xfrm>
            <a:off x="334961" y="421867"/>
            <a:ext cx="11522075" cy="936624"/>
          </a:xfrm>
        </p:spPr>
        <p:txBody>
          <a:bodyPr/>
          <a:lstStyle/>
          <a:p>
            <a:r>
              <a:rPr lang="en-IN" dirty="0" smtClean="0"/>
              <a:t>2 </a:t>
            </a:r>
            <a:r>
              <a:rPr lang="en-US" dirty="0"/>
              <a:t> </a:t>
            </a:r>
            <a:r>
              <a:rPr lang="en-US" dirty="0" smtClean="0"/>
              <a:t>KNOW </a:t>
            </a:r>
            <a:r>
              <a:rPr lang="en-US" dirty="0"/>
              <a:t>YOUR AUDIENCE</a:t>
            </a:r>
            <a:r>
              <a:rPr lang="en-IN" dirty="0"/>
              <a:t/>
            </a:r>
            <a:br>
              <a:rPr lang="en-IN" dirty="0"/>
            </a:br>
            <a:endParaRPr lang="en-US" dirty="0"/>
          </a:p>
        </p:txBody>
      </p:sp>
      <p:graphicFrame>
        <p:nvGraphicFramePr>
          <p:cNvPr id="5" name="Content Placeholder 4"/>
          <p:cNvGraphicFramePr>
            <a:graphicFrameLocks noGrp="1"/>
          </p:cNvGraphicFramePr>
          <p:nvPr>
            <p:ph idx="1"/>
            <p:extLst/>
          </p:nvPr>
        </p:nvGraphicFramePr>
        <p:xfrm>
          <a:off x="240030" y="1196974"/>
          <a:ext cx="11951970" cy="5570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4B7334A3-0F0D-F459-1F7C-6DCF37849BA4}"/>
              </a:ext>
            </a:extLst>
          </p:cNvPr>
          <p:cNvSpPr/>
          <p:nvPr/>
        </p:nvSpPr>
        <p:spPr>
          <a:xfrm>
            <a:off x="3799276" y="1121473"/>
            <a:ext cx="4593446" cy="47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C75BC"/>
              </a:solidFill>
              <a:effectLst/>
              <a:uLnTx/>
              <a:uFillTx/>
              <a:latin typeface="Arial" panose="020B0604020202020204"/>
              <a:ea typeface="+mn-ea"/>
              <a:cs typeface="+mn-cs"/>
            </a:endParaRPr>
          </a:p>
        </p:txBody>
      </p:sp>
      <p:pic>
        <p:nvPicPr>
          <p:cNvPr id="8" name="Picture 7"/>
          <p:cNvPicPr>
            <a:picLocks noChangeAspect="1"/>
          </p:cNvPicPr>
          <p:nvPr/>
        </p:nvPicPr>
        <p:blipFill>
          <a:blip r:embed="rId7"/>
          <a:stretch>
            <a:fillRect/>
          </a:stretch>
        </p:blipFill>
        <p:spPr>
          <a:xfrm>
            <a:off x="102870" y="3198793"/>
            <a:ext cx="2228850" cy="2091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Straight Connector 9"/>
          <p:cNvCxnSpPr/>
          <p:nvPr/>
        </p:nvCxnSpPr>
        <p:spPr>
          <a:xfrm>
            <a:off x="102870" y="1121473"/>
            <a:ext cx="120015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5086350" y="2747378"/>
            <a:ext cx="2766060" cy="111499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TRADITIONAL APPROACH</a:t>
            </a:r>
            <a:endParaRPr lang="en-IN" dirty="0"/>
          </a:p>
        </p:txBody>
      </p:sp>
      <p:graphicFrame>
        <p:nvGraphicFramePr>
          <p:cNvPr id="14" name="Diagram 13"/>
          <p:cNvGraphicFramePr/>
          <p:nvPr>
            <p:extLst/>
          </p:nvPr>
        </p:nvGraphicFramePr>
        <p:xfrm>
          <a:off x="8084501" y="1196974"/>
          <a:ext cx="3718094" cy="21639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Down Arrow 14"/>
          <p:cNvSpPr/>
          <p:nvPr/>
        </p:nvSpPr>
        <p:spPr>
          <a:xfrm>
            <a:off x="9304020" y="3360954"/>
            <a:ext cx="1417320" cy="149432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With AI</a:t>
            </a:r>
            <a:endParaRPr lang="en-IN" dirty="0"/>
          </a:p>
        </p:txBody>
      </p:sp>
      <p:graphicFrame>
        <p:nvGraphicFramePr>
          <p:cNvPr id="17" name="Diagram 16"/>
          <p:cNvGraphicFramePr/>
          <p:nvPr>
            <p:extLst/>
          </p:nvPr>
        </p:nvGraphicFramePr>
        <p:xfrm>
          <a:off x="8280522" y="4934266"/>
          <a:ext cx="3576515" cy="190881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6667061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10121375" y="5230567"/>
            <a:ext cx="381358" cy="763695"/>
          </a:xfrm>
          <a:prstGeom prst="rect">
            <a:avLst/>
          </a:prstGeom>
          <a:solidFill>
            <a:srgbClr val="1C75BC">
              <a:alpha val="5098"/>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1800" b="0" i="0" u="none" strike="noStrike" kern="1200" cap="none" spc="0" normalizeH="0" baseline="0" noProof="0" dirty="0">
              <a:ln>
                <a:noFill/>
              </a:ln>
              <a:solidFill>
                <a:schemeClr val="tx1">
                  <a:lumMod val="90000"/>
                  <a:lumOff val="10000"/>
                </a:schemeClr>
              </a:solidFill>
              <a:effectLst/>
              <a:uLnTx/>
              <a:uFillTx/>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456882" y="539931"/>
            <a:ext cx="11857038" cy="480396"/>
          </a:xfrm>
        </p:spPr>
        <p:txBody>
          <a:bodyPr/>
          <a:lstStyle/>
          <a:p>
            <a:r>
              <a:rPr lang="en-US" dirty="0" smtClean="0"/>
              <a:t>2. TARGETED AUDIENCE</a:t>
            </a:r>
            <a:endParaRPr lang="en-US" dirty="0"/>
          </a:p>
        </p:txBody>
      </p:sp>
      <p:sp>
        <p:nvSpPr>
          <p:cNvPr id="3" name="Rectangle 2">
            <a:extLst>
              <a:ext uri="{FF2B5EF4-FFF2-40B4-BE49-F238E27FC236}">
                <a16:creationId xmlns:a16="http://schemas.microsoft.com/office/drawing/2014/main" id="{B12AC05B-51EE-BAE0-E616-57389F6C25AE}"/>
              </a:ext>
            </a:extLst>
          </p:cNvPr>
          <p:cNvSpPr/>
          <p:nvPr/>
        </p:nvSpPr>
        <p:spPr>
          <a:xfrm>
            <a:off x="209006" y="1285938"/>
            <a:ext cx="7758395" cy="530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ts val="1700"/>
              </a:lnSpc>
              <a:spcBef>
                <a:spcPts val="600"/>
              </a:spcBef>
              <a:spcAft>
                <a:spcPts val="600"/>
              </a:spcAft>
              <a:defRPr/>
            </a:pPr>
            <a:endParaRPr lang="en-US" sz="2000" dirty="0">
              <a:solidFill>
                <a:prstClr val="black"/>
              </a:solidFill>
              <a:latin typeface="Calibri" panose="020F0502020204030204" pitchFamily="34" charset="0"/>
              <a:cs typeface="Calibri" panose="020F0502020204030204" pitchFamily="34" charset="0"/>
            </a:endParaRPr>
          </a:p>
          <a:p>
            <a:pPr lvl="0">
              <a:lnSpc>
                <a:spcPts val="1700"/>
              </a:lnSpc>
              <a:spcBef>
                <a:spcPts val="600"/>
              </a:spcBef>
              <a:spcAft>
                <a:spcPts val="600"/>
              </a:spcAft>
              <a:defRPr/>
            </a:pPr>
            <a:endParaRPr lang="en-US" sz="1400" dirty="0">
              <a:solidFill>
                <a:prstClr val="black"/>
              </a:solidFill>
              <a:latin typeface="Arial" panose="020B0604020202020204" pitchFamily="34" charset="0"/>
              <a:cs typeface="Arial" panose="020B0604020202020204" pitchFamily="34" charset="0"/>
            </a:endParaRPr>
          </a:p>
          <a:p>
            <a:pPr lvl="0">
              <a:lnSpc>
                <a:spcPts val="1700"/>
              </a:lnSpc>
              <a:spcBef>
                <a:spcPts val="600"/>
              </a:spcBef>
              <a:spcAft>
                <a:spcPts val="600"/>
              </a:spcAf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548640" y="1681428"/>
            <a:ext cx="10302240" cy="310341"/>
          </a:xfrm>
          <a:prstGeom prst="rect">
            <a:avLst/>
          </a:prstGeom>
        </p:spPr>
        <p:txBody>
          <a:bodyPr wrap="square">
            <a:spAutoFit/>
          </a:bodyPr>
          <a:lstStyle/>
          <a:p>
            <a:pPr lvl="0">
              <a:lnSpc>
                <a:spcPts val="1700"/>
              </a:lnSpc>
              <a:spcBef>
                <a:spcPts val="600"/>
              </a:spcBef>
              <a:spcAft>
                <a:spcPts val="600"/>
              </a:spcAft>
              <a:defRPr/>
            </a:pP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772" y="1259039"/>
            <a:ext cx="7049907"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Brandex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is a combination drug used </a:t>
            </a:r>
            <a:r>
              <a:rPr lang="en-US" b="1" dirty="0">
                <a:solidFill>
                  <a:schemeClr val="tx1">
                    <a:lumMod val="90000"/>
                    <a:lumOff val="10000"/>
                  </a:schemeClr>
                </a:solidFill>
                <a:latin typeface="Times New Roman" panose="02020603050405020304" pitchFamily="18" charset="0"/>
                <a:cs typeface="Times New Roman" panose="02020603050405020304" pitchFamily="18" charset="0"/>
              </a:rPr>
              <a:t>to treat type 2 diabetes</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 It combines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sitagliptin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a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DPP-4inhibitor and metformin</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along with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insulin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  sensitizer.</a:t>
            </a:r>
          </a:p>
          <a:p>
            <a:pPr marL="285750" indent="-285750">
              <a:buFont typeface="Arial" panose="020B0604020202020204" pitchFamily="34" charset="0"/>
              <a:buChar char="•"/>
            </a:pPr>
            <a:endParaRPr lang="en-US" dirty="0" smtClean="0">
              <a:solidFill>
                <a:schemeClr val="tx1">
                  <a:lumMod val="90000"/>
                  <a:lumOff val="1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Target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Audience</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 </a:t>
            </a:r>
            <a:r>
              <a:rPr lang="en-US" b="1" dirty="0" smtClean="0">
                <a:solidFill>
                  <a:schemeClr val="tx1">
                    <a:lumMod val="90000"/>
                    <a:lumOff val="10000"/>
                  </a:schemeClr>
                </a:solidFill>
                <a:latin typeface="Times New Roman" panose="02020603050405020304" pitchFamily="18" charset="0"/>
                <a:cs typeface="Times New Roman" panose="02020603050405020304" pitchFamily="18" charset="0"/>
              </a:rPr>
              <a:t>Adults </a:t>
            </a:r>
            <a:r>
              <a:rPr lang="en-US" b="1" dirty="0">
                <a:solidFill>
                  <a:schemeClr val="tx1">
                    <a:lumMod val="90000"/>
                    <a:lumOff val="10000"/>
                  </a:schemeClr>
                </a:solidFill>
                <a:latin typeface="Times New Roman" panose="02020603050405020304" pitchFamily="18" charset="0"/>
                <a:cs typeface="Times New Roman" panose="02020603050405020304" pitchFamily="18" charset="0"/>
              </a:rPr>
              <a:t>with type 2 diabetes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who have not been able to adequately control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their blood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sugar levels with metformin alone</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smtClean="0">
              <a:solidFill>
                <a:schemeClr val="tx1">
                  <a:lumMod val="90000"/>
                  <a:lumOff val="10000"/>
                </a:schemeClr>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Brandex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may also be </a:t>
            </a:r>
            <a:r>
              <a:rPr lang="en-US" b="1" dirty="0">
                <a:solidFill>
                  <a:schemeClr val="tx1">
                    <a:lumMod val="90000"/>
                    <a:lumOff val="10000"/>
                  </a:schemeClr>
                </a:solidFill>
                <a:latin typeface="Times New Roman" panose="02020603050405020304" pitchFamily="18" charset="0"/>
                <a:cs typeface="Times New Roman" panose="02020603050405020304" pitchFamily="18" charset="0"/>
              </a:rPr>
              <a:t>appropriate for patients with type 2 diabetes who </a:t>
            </a:r>
            <a:r>
              <a:rPr lang="en-US" b="1" dirty="0" smtClean="0">
                <a:solidFill>
                  <a:schemeClr val="tx1">
                    <a:lumMod val="90000"/>
                    <a:lumOff val="10000"/>
                  </a:schemeClr>
                </a:solidFill>
                <a:latin typeface="Times New Roman" panose="02020603050405020304" pitchFamily="18" charset="0"/>
                <a:cs typeface="Times New Roman" panose="02020603050405020304" pitchFamily="18" charset="0"/>
              </a:rPr>
              <a:t>have Cardiovascular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disease Chronic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kidney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disease Nonalcoholic </a:t>
            </a:r>
            <a:r>
              <a:rPr lang="en-US" dirty="0">
                <a:solidFill>
                  <a:schemeClr val="tx1">
                    <a:lumMod val="90000"/>
                    <a:lumOff val="10000"/>
                  </a:schemeClr>
                </a:solidFill>
                <a:latin typeface="Times New Roman" panose="02020603050405020304" pitchFamily="18" charset="0"/>
                <a:cs typeface="Times New Roman" panose="02020603050405020304" pitchFamily="18" charset="0"/>
              </a:rPr>
              <a:t>fatty liver </a:t>
            </a:r>
            <a:r>
              <a:rPr lang="en-US" dirty="0" smtClean="0">
                <a:solidFill>
                  <a:schemeClr val="tx1">
                    <a:lumMod val="90000"/>
                    <a:lumOff val="10000"/>
                  </a:schemeClr>
                </a:solidFill>
                <a:latin typeface="Times New Roman" panose="02020603050405020304" pitchFamily="18" charset="0"/>
                <a:cs typeface="Times New Roman" panose="02020603050405020304" pitchFamily="18" charset="0"/>
              </a:rPr>
              <a:t>disease.</a:t>
            </a:r>
            <a:endParaRPr lang="en-US" dirty="0">
              <a:solidFill>
                <a:schemeClr val="tx1">
                  <a:lumMod val="90000"/>
                  <a:lumOff val="10000"/>
                </a:schemeClr>
              </a:solidFill>
              <a:latin typeface="Times New Roman" panose="02020603050405020304" pitchFamily="18" charset="0"/>
              <a:cs typeface="Times New Roman" panose="02020603050405020304" pitchFamily="18" charset="0"/>
            </a:endParaRPr>
          </a:p>
          <a:p>
            <a:pPr lvl="0"/>
            <a:endParaRPr lang="en-US" dirty="0" smtClean="0">
              <a:solidFill>
                <a:schemeClr val="tx1">
                  <a:lumMod val="90000"/>
                  <a:lumOff val="1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p>
        </p:txBody>
      </p:sp>
      <p:sp>
        <p:nvSpPr>
          <p:cNvPr id="11" name="Freeform 10"/>
          <p:cNvSpPr/>
          <p:nvPr/>
        </p:nvSpPr>
        <p:spPr>
          <a:xfrm>
            <a:off x="8758393" y="1105077"/>
            <a:ext cx="2255521" cy="731521"/>
          </a:xfrm>
          <a:custGeom>
            <a:avLst/>
            <a:gdLst/>
            <a:ahLst/>
            <a:cxnLst/>
            <a:rect l="l" t="t" r="r" b="b"/>
            <a:pathLst>
              <a:path w="3430723" h="1424917">
                <a:moveTo>
                  <a:pt x="0" y="0"/>
                </a:moveTo>
                <a:lnTo>
                  <a:pt x="3430723" y="0"/>
                </a:lnTo>
                <a:lnTo>
                  <a:pt x="3430723" y="1424917"/>
                </a:lnTo>
                <a:lnTo>
                  <a:pt x="0" y="1424917"/>
                </a:lnTo>
                <a:lnTo>
                  <a:pt x="0" y="0"/>
                </a:lnTo>
                <a:close/>
              </a:path>
            </a:pathLst>
          </a:custGeom>
          <a:blipFill>
            <a:blip r:embed="rId3"/>
            <a:stretch>
              <a:fillRect t="-2599" b="-3014"/>
            </a:stretch>
          </a:blipFill>
        </p:spPr>
        <p:txBody>
          <a:bodyPr/>
          <a:lstStyle/>
          <a:p>
            <a:endParaRPr lang="en-IN"/>
          </a:p>
        </p:txBody>
      </p:sp>
      <p:sp>
        <p:nvSpPr>
          <p:cNvPr id="7" name="TextBox 6"/>
          <p:cNvSpPr txBox="1"/>
          <p:nvPr/>
        </p:nvSpPr>
        <p:spPr>
          <a:xfrm>
            <a:off x="8961120" y="1238943"/>
            <a:ext cx="1889760" cy="400110"/>
          </a:xfrm>
          <a:prstGeom prst="rect">
            <a:avLst/>
          </a:prstGeom>
          <a:noFill/>
        </p:spPr>
        <p:txBody>
          <a:bodyPr wrap="square" rtlCol="0">
            <a:spAutoFit/>
          </a:bodyPr>
          <a:lstStyle/>
          <a:p>
            <a:pPr algn="ctr"/>
            <a:r>
              <a:rPr lang="en-US" sz="2000" b="1" dirty="0" err="1" smtClean="0">
                <a:solidFill>
                  <a:schemeClr val="bg1"/>
                </a:solidFill>
                <a:latin typeface="Times New Roman" panose="02020603050405020304" pitchFamily="18" charset="0"/>
                <a:cs typeface="Times New Roman" panose="02020603050405020304" pitchFamily="18" charset="0"/>
              </a:rPr>
              <a:t>Diabeteologist</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8656322" y="3380068"/>
            <a:ext cx="2255520" cy="731521"/>
          </a:xfrm>
          <a:custGeom>
            <a:avLst/>
            <a:gdLst/>
            <a:ahLst/>
            <a:cxnLst/>
            <a:rect l="l" t="t" r="r" b="b"/>
            <a:pathLst>
              <a:path w="3430723" h="1424917">
                <a:moveTo>
                  <a:pt x="0" y="0"/>
                </a:moveTo>
                <a:lnTo>
                  <a:pt x="3430723" y="0"/>
                </a:lnTo>
                <a:lnTo>
                  <a:pt x="3430723" y="1424917"/>
                </a:lnTo>
                <a:lnTo>
                  <a:pt x="0" y="1424917"/>
                </a:lnTo>
                <a:lnTo>
                  <a:pt x="0" y="0"/>
                </a:lnTo>
                <a:close/>
              </a:path>
            </a:pathLst>
          </a:custGeom>
          <a:blipFill>
            <a:blip r:embed="rId3"/>
            <a:stretch>
              <a:fillRect t="-2599" b="-3014"/>
            </a:stretch>
          </a:blipFill>
        </p:spPr>
        <p:txBody>
          <a:bodyPr/>
          <a:lstStyle/>
          <a:p>
            <a:pPr algn="ct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787591" y="3525585"/>
            <a:ext cx="1923953" cy="400110"/>
          </a:xfrm>
          <a:prstGeom prst="rect">
            <a:avLst/>
          </a:prstGeom>
          <a:noFill/>
        </p:spPr>
        <p:txBody>
          <a:bodyPr wrap="square" rtlCol="0">
            <a:spAutoFit/>
          </a:bodyPr>
          <a:lstStyle/>
          <a:p>
            <a:pPr algn="ctr"/>
            <a:r>
              <a:rPr lang="en-US" sz="2000" b="1" dirty="0" smtClean="0">
                <a:solidFill>
                  <a:schemeClr val="bg1"/>
                </a:solidFill>
                <a:latin typeface="Times New Roman" panose="02020603050405020304" pitchFamily="18" charset="0"/>
                <a:cs typeface="Times New Roman" panose="02020603050405020304" pitchFamily="18" charset="0"/>
              </a:rPr>
              <a:t>Endocrinologist</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16" name="Freeform 15"/>
          <p:cNvSpPr/>
          <p:nvPr/>
        </p:nvSpPr>
        <p:spPr>
          <a:xfrm>
            <a:off x="8656321" y="5421875"/>
            <a:ext cx="2255520" cy="731521"/>
          </a:xfrm>
          <a:custGeom>
            <a:avLst/>
            <a:gdLst/>
            <a:ahLst/>
            <a:cxnLst/>
            <a:rect l="l" t="t" r="r" b="b"/>
            <a:pathLst>
              <a:path w="3430723" h="1424917">
                <a:moveTo>
                  <a:pt x="0" y="0"/>
                </a:moveTo>
                <a:lnTo>
                  <a:pt x="3430723" y="0"/>
                </a:lnTo>
                <a:lnTo>
                  <a:pt x="3430723" y="1424917"/>
                </a:lnTo>
                <a:lnTo>
                  <a:pt x="0" y="1424917"/>
                </a:lnTo>
                <a:lnTo>
                  <a:pt x="0" y="0"/>
                </a:lnTo>
                <a:close/>
              </a:path>
            </a:pathLst>
          </a:custGeom>
          <a:blipFill>
            <a:blip r:embed="rId3"/>
            <a:stretch>
              <a:fillRect t="-2599" b="-3014"/>
            </a:stretch>
          </a:blipFill>
        </p:spPr>
        <p:txBody>
          <a:bodyPr/>
          <a:lstStyle/>
          <a:p>
            <a:pPr algn="ct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787591" y="5587580"/>
            <a:ext cx="1994263" cy="400110"/>
          </a:xfrm>
          <a:prstGeom prst="rect">
            <a:avLst/>
          </a:prstGeom>
          <a:noFill/>
        </p:spPr>
        <p:txBody>
          <a:bodyPr wrap="square" rtlCol="0">
            <a:spAutoFit/>
          </a:bodyPr>
          <a:lstStyle/>
          <a:p>
            <a:pPr algn="ctr"/>
            <a:r>
              <a:rPr lang="en-US" sz="2000" b="1" dirty="0" smtClean="0">
                <a:solidFill>
                  <a:schemeClr val="bg1"/>
                </a:solidFill>
                <a:latin typeface="Times New Roman" panose="02020603050405020304" pitchFamily="18" charset="0"/>
                <a:cs typeface="Times New Roman" panose="02020603050405020304" pitchFamily="18" charset="0"/>
              </a:rPr>
              <a:t>Pharmacist</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18" name="Freeform 17"/>
          <p:cNvSpPr/>
          <p:nvPr/>
        </p:nvSpPr>
        <p:spPr>
          <a:xfrm>
            <a:off x="9233458" y="4450433"/>
            <a:ext cx="1102528" cy="1206244"/>
          </a:xfrm>
          <a:custGeom>
            <a:avLst/>
            <a:gdLst/>
            <a:ahLst/>
            <a:cxnLst/>
            <a:rect l="l" t="t" r="r" b="b"/>
            <a:pathLst>
              <a:path w="1682541" h="1682541">
                <a:moveTo>
                  <a:pt x="0" y="0"/>
                </a:moveTo>
                <a:lnTo>
                  <a:pt x="1682541" y="0"/>
                </a:lnTo>
                <a:lnTo>
                  <a:pt x="1682541" y="1682541"/>
                </a:lnTo>
                <a:lnTo>
                  <a:pt x="0" y="1682541"/>
                </a:lnTo>
                <a:lnTo>
                  <a:pt x="0" y="0"/>
                </a:lnTo>
                <a:close/>
              </a:path>
            </a:pathLst>
          </a:custGeom>
          <a:blipFill>
            <a:blip r:embed="rId4"/>
            <a:stretch>
              <a:fillRect/>
            </a:stretch>
          </a:blipFill>
        </p:spPr>
        <p:txBody>
          <a:bodyPr/>
          <a:lstStyle/>
          <a:p>
            <a:endParaRPr lang="en-IN"/>
          </a:p>
        </p:txBody>
      </p:sp>
      <p:sp>
        <p:nvSpPr>
          <p:cNvPr id="19" name="Freeform 18"/>
          <p:cNvSpPr/>
          <p:nvPr/>
        </p:nvSpPr>
        <p:spPr>
          <a:xfrm>
            <a:off x="9198303" y="2393193"/>
            <a:ext cx="1102528" cy="1206244"/>
          </a:xfrm>
          <a:custGeom>
            <a:avLst/>
            <a:gdLst/>
            <a:ahLst/>
            <a:cxnLst/>
            <a:rect l="l" t="t" r="r" b="b"/>
            <a:pathLst>
              <a:path w="1682541" h="1682541">
                <a:moveTo>
                  <a:pt x="0" y="0"/>
                </a:moveTo>
                <a:lnTo>
                  <a:pt x="1682541" y="0"/>
                </a:lnTo>
                <a:lnTo>
                  <a:pt x="1682541" y="1682541"/>
                </a:lnTo>
                <a:lnTo>
                  <a:pt x="0" y="1682541"/>
                </a:lnTo>
                <a:lnTo>
                  <a:pt x="0" y="0"/>
                </a:lnTo>
                <a:close/>
              </a:path>
            </a:pathLst>
          </a:custGeom>
          <a:blipFill>
            <a:blip r:embed="rId4"/>
            <a:stretch>
              <a:fillRect/>
            </a:stretch>
          </a:blipFill>
        </p:spPr>
        <p:txBody>
          <a:bodyPr/>
          <a:lstStyle/>
          <a:p>
            <a:endParaRPr lang="en-IN"/>
          </a:p>
        </p:txBody>
      </p:sp>
      <p:pic>
        <p:nvPicPr>
          <p:cNvPr id="1028" name="Picture 4" descr="Free vector hand drawn doctor cartoon illustration"/>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4479" t="4881" r="21550" b="3727"/>
          <a:stretch/>
        </p:blipFill>
        <p:spPr bwMode="auto">
          <a:xfrm>
            <a:off x="9271781" y="2522994"/>
            <a:ext cx="955571" cy="959604"/>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2" name="Freeform 21"/>
          <p:cNvSpPr/>
          <p:nvPr/>
        </p:nvSpPr>
        <p:spPr>
          <a:xfrm>
            <a:off x="9278605" y="132698"/>
            <a:ext cx="1102528" cy="1206244"/>
          </a:xfrm>
          <a:custGeom>
            <a:avLst/>
            <a:gdLst/>
            <a:ahLst/>
            <a:cxnLst/>
            <a:rect l="l" t="t" r="r" b="b"/>
            <a:pathLst>
              <a:path w="1682541" h="1682541">
                <a:moveTo>
                  <a:pt x="0" y="0"/>
                </a:moveTo>
                <a:lnTo>
                  <a:pt x="1682541" y="0"/>
                </a:lnTo>
                <a:lnTo>
                  <a:pt x="1682541" y="1682541"/>
                </a:lnTo>
                <a:lnTo>
                  <a:pt x="0" y="1682541"/>
                </a:lnTo>
                <a:lnTo>
                  <a:pt x="0" y="0"/>
                </a:lnTo>
                <a:close/>
              </a:path>
            </a:pathLst>
          </a:custGeom>
          <a:blipFill>
            <a:blip r:embed="rId4"/>
            <a:stretch>
              <a:fillRect/>
            </a:stretch>
          </a:blipFill>
        </p:spPr>
        <p:txBody>
          <a:bodyPr/>
          <a:lstStyle/>
          <a:p>
            <a:endParaRPr lang="en-IN"/>
          </a:p>
        </p:txBody>
      </p:sp>
      <p:pic>
        <p:nvPicPr>
          <p:cNvPr id="1030" name="Picture 6" descr="5 Questions Your Doctor Wishes You'd Ask"/>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379163" y="217714"/>
            <a:ext cx="921668" cy="978243"/>
          </a:xfrm>
          <a:prstGeom prst="ellipse">
            <a:avLst/>
          </a:prstGeom>
          <a:ln w="190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848FCF5-0782-5066-714B-E065B8B47B82}"/>
              </a:ext>
            </a:extLst>
          </p:cNvPr>
          <p:cNvSpPr/>
          <p:nvPr/>
        </p:nvSpPr>
        <p:spPr>
          <a:xfrm>
            <a:off x="7544418" y="0"/>
            <a:ext cx="4683469"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p:cNvSpPr/>
          <p:nvPr/>
        </p:nvSpPr>
        <p:spPr>
          <a:xfrm>
            <a:off x="644718" y="5472011"/>
            <a:ext cx="5006563" cy="369332"/>
          </a:xfrm>
          <a:prstGeom prst="rect">
            <a:avLst/>
          </a:prstGeom>
          <a:ln w="12700">
            <a:solidFill>
              <a:srgbClr val="0563C1"/>
            </a:solidFill>
            <a:prstDash val="solid"/>
          </a:ln>
        </p:spPr>
        <p:txBody>
          <a:bodyPr wrap="none">
            <a:spAutoFit/>
          </a:bodyPr>
          <a:lstStyle/>
          <a:p>
            <a:r>
              <a:rPr lang="en-US" dirty="0"/>
              <a:t>With AI reference info- </a:t>
            </a:r>
            <a:r>
              <a:rPr lang="en-US" dirty="0">
                <a:hlinkClick r:id="rId7"/>
              </a:rPr>
              <a:t>https://bard.google.com/</a:t>
            </a:r>
            <a:endParaRPr lang="en-IN" dirty="0"/>
          </a:p>
        </p:txBody>
      </p:sp>
    </p:spTree>
    <p:extLst>
      <p:ext uri="{BB962C8B-B14F-4D97-AF65-F5344CB8AC3E}">
        <p14:creationId xmlns:p14="http://schemas.microsoft.com/office/powerpoint/2010/main" val="4140733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4784-1C1E-7B48-9067-008566C8D2CB}"/>
              </a:ext>
            </a:extLst>
          </p:cNvPr>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Brandex (Sitagliptin + Metformin)</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6E1AC70-8B20-A7A3-B741-630F8FF95EA9}"/>
              </a:ext>
            </a:extLst>
          </p:cNvPr>
          <p:cNvSpPr>
            <a:spLocks noGrp="1"/>
          </p:cNvSpPr>
          <p:nvPr>
            <p:ph type="subTitle" idx="1"/>
          </p:nvPr>
        </p:nvSpPr>
        <p:spPr>
          <a:xfrm>
            <a:off x="649594" y="3467843"/>
            <a:ext cx="6413057" cy="685057"/>
          </a:xfrm>
        </p:spPr>
        <p:txBody>
          <a:bodyPr>
            <a:normAutofit fontScale="92500"/>
          </a:bodyPr>
          <a:lstStyle/>
          <a:p>
            <a:r>
              <a:rPr lang="en-US" dirty="0" smtClean="0">
                <a:solidFill>
                  <a:schemeClr val="bg1"/>
                </a:solidFill>
                <a:latin typeface="Times New Roman" panose="02020603050405020304" pitchFamily="18" charset="0"/>
                <a:cs typeface="Times New Roman" panose="02020603050405020304" pitchFamily="18" charset="0"/>
              </a:rPr>
              <a:t>3. MARKET SEGMENTATION</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988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48FCF5-0782-5066-714B-E065B8B47B82}"/>
              </a:ext>
            </a:extLst>
          </p:cNvPr>
          <p:cNvSpPr/>
          <p:nvPr/>
        </p:nvSpPr>
        <p:spPr>
          <a:xfrm>
            <a:off x="10121375" y="5230567"/>
            <a:ext cx="381358" cy="763695"/>
          </a:xfrm>
          <a:prstGeom prst="rect">
            <a:avLst/>
          </a:prstGeom>
          <a:solidFill>
            <a:srgbClr val="1C75BC">
              <a:alpha val="5098"/>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1800" b="0" i="0" u="none" strike="noStrike" kern="1200" cap="none" spc="0" normalizeH="0" baseline="0" noProof="0" dirty="0">
              <a:ln>
                <a:noFill/>
              </a:ln>
              <a:solidFill>
                <a:schemeClr val="tx1">
                  <a:lumMod val="90000"/>
                  <a:lumOff val="10000"/>
                </a:schemeClr>
              </a:solidFill>
              <a:effectLst/>
              <a:uLnTx/>
              <a:uFillTx/>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F112B50-2DA8-FADA-6035-DD29569155C6}"/>
              </a:ext>
            </a:extLst>
          </p:cNvPr>
          <p:cNvSpPr>
            <a:spLocks noGrp="1"/>
          </p:cNvSpPr>
          <p:nvPr>
            <p:ph type="title"/>
          </p:nvPr>
        </p:nvSpPr>
        <p:spPr>
          <a:xfrm>
            <a:off x="456882" y="539931"/>
            <a:ext cx="11857038" cy="480396"/>
          </a:xfrm>
        </p:spPr>
        <p:txBody>
          <a:bodyPr/>
          <a:lstStyle/>
          <a:p>
            <a:r>
              <a:rPr lang="en-US" dirty="0" smtClean="0"/>
              <a:t>2. SOME MORE INFO</a:t>
            </a:r>
            <a:endParaRPr lang="en-US" dirty="0"/>
          </a:p>
        </p:txBody>
      </p:sp>
      <p:sp>
        <p:nvSpPr>
          <p:cNvPr id="3" name="Rectangle 2">
            <a:extLst>
              <a:ext uri="{FF2B5EF4-FFF2-40B4-BE49-F238E27FC236}">
                <a16:creationId xmlns:a16="http://schemas.microsoft.com/office/drawing/2014/main" id="{B12AC05B-51EE-BAE0-E616-57389F6C25AE}"/>
              </a:ext>
            </a:extLst>
          </p:cNvPr>
          <p:cNvSpPr/>
          <p:nvPr/>
        </p:nvSpPr>
        <p:spPr>
          <a:xfrm>
            <a:off x="209006" y="1285938"/>
            <a:ext cx="7758395" cy="530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ts val="1700"/>
              </a:lnSpc>
              <a:spcBef>
                <a:spcPts val="600"/>
              </a:spcBef>
              <a:spcAft>
                <a:spcPts val="600"/>
              </a:spcAft>
              <a:defRPr/>
            </a:pPr>
            <a:endParaRPr lang="en-US" sz="2000" dirty="0">
              <a:solidFill>
                <a:prstClr val="black"/>
              </a:solidFill>
              <a:latin typeface="Calibri" panose="020F0502020204030204" pitchFamily="34" charset="0"/>
              <a:cs typeface="Calibri" panose="020F0502020204030204" pitchFamily="34" charset="0"/>
            </a:endParaRPr>
          </a:p>
          <a:p>
            <a:pPr lvl="0">
              <a:lnSpc>
                <a:spcPts val="1700"/>
              </a:lnSpc>
              <a:spcBef>
                <a:spcPts val="600"/>
              </a:spcBef>
              <a:spcAft>
                <a:spcPts val="600"/>
              </a:spcAft>
              <a:defRPr/>
            </a:pPr>
            <a:endParaRPr lang="en-US" sz="1400" dirty="0">
              <a:solidFill>
                <a:prstClr val="black"/>
              </a:solidFill>
              <a:latin typeface="Arial" panose="020B0604020202020204" pitchFamily="34" charset="0"/>
              <a:cs typeface="Arial" panose="020B0604020202020204" pitchFamily="34" charset="0"/>
            </a:endParaRPr>
          </a:p>
          <a:p>
            <a:pPr lvl="0">
              <a:lnSpc>
                <a:spcPts val="1700"/>
              </a:lnSpc>
              <a:spcBef>
                <a:spcPts val="600"/>
              </a:spcBef>
              <a:spcAft>
                <a:spcPts val="600"/>
              </a:spcAf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548640" y="1681428"/>
            <a:ext cx="10302240" cy="310341"/>
          </a:xfrm>
          <a:prstGeom prst="rect">
            <a:avLst/>
          </a:prstGeom>
        </p:spPr>
        <p:txBody>
          <a:bodyPr wrap="square">
            <a:spAutoFit/>
          </a:bodyPr>
          <a:lstStyle/>
          <a:p>
            <a:pPr lvl="0">
              <a:lnSpc>
                <a:spcPts val="1700"/>
              </a:lnSpc>
              <a:spcBef>
                <a:spcPts val="600"/>
              </a:spcBef>
              <a:spcAft>
                <a:spcPts val="600"/>
              </a:spcAft>
              <a:defRPr/>
            </a:pP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1616" y="2085754"/>
            <a:ext cx="704990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Age: Janumet is typically used in adults aged 40-75 years old</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Gender</a:t>
            </a:r>
            <a:r>
              <a:rPr lang="en-US" dirty="0"/>
              <a:t>: Janumet is used by both men and women</a:t>
            </a:r>
            <a:r>
              <a:rPr lang="en-US" dirty="0" smtClean="0"/>
              <a:t>.</a:t>
            </a:r>
          </a:p>
          <a:p>
            <a:pPr marL="285750" indent="-285750">
              <a:buFont typeface="Arial" panose="020B0604020202020204" pitchFamily="34" charset="0"/>
              <a:buChar char="•"/>
            </a:pPr>
            <a:endParaRPr lang="en-US" dirty="0"/>
          </a:p>
        </p:txBody>
      </p:sp>
      <p:sp>
        <p:nvSpPr>
          <p:cNvPr id="11" name="Freeform 10"/>
          <p:cNvSpPr/>
          <p:nvPr/>
        </p:nvSpPr>
        <p:spPr>
          <a:xfrm>
            <a:off x="8758393" y="1105077"/>
            <a:ext cx="2255521" cy="731521"/>
          </a:xfrm>
          <a:custGeom>
            <a:avLst/>
            <a:gdLst/>
            <a:ahLst/>
            <a:cxnLst/>
            <a:rect l="l" t="t" r="r" b="b"/>
            <a:pathLst>
              <a:path w="3430723" h="1424917">
                <a:moveTo>
                  <a:pt x="0" y="0"/>
                </a:moveTo>
                <a:lnTo>
                  <a:pt x="3430723" y="0"/>
                </a:lnTo>
                <a:lnTo>
                  <a:pt x="3430723" y="1424917"/>
                </a:lnTo>
                <a:lnTo>
                  <a:pt x="0" y="1424917"/>
                </a:lnTo>
                <a:lnTo>
                  <a:pt x="0" y="0"/>
                </a:lnTo>
                <a:close/>
              </a:path>
            </a:pathLst>
          </a:custGeom>
          <a:blipFill>
            <a:blip r:embed="rId3"/>
            <a:stretch>
              <a:fillRect t="-2599" b="-3014"/>
            </a:stretch>
          </a:blipFill>
        </p:spPr>
        <p:txBody>
          <a:bodyPr/>
          <a:lstStyle/>
          <a:p>
            <a:endParaRPr lang="en-IN"/>
          </a:p>
        </p:txBody>
      </p:sp>
      <p:sp>
        <p:nvSpPr>
          <p:cNvPr id="7" name="TextBox 6"/>
          <p:cNvSpPr txBox="1"/>
          <p:nvPr/>
        </p:nvSpPr>
        <p:spPr>
          <a:xfrm>
            <a:off x="8961120" y="1238943"/>
            <a:ext cx="1889760" cy="400110"/>
          </a:xfrm>
          <a:prstGeom prst="rect">
            <a:avLst/>
          </a:prstGeom>
          <a:noFill/>
        </p:spPr>
        <p:txBody>
          <a:bodyPr wrap="square" rtlCol="0">
            <a:spAutoFit/>
          </a:bodyPr>
          <a:lstStyle/>
          <a:p>
            <a:pPr algn="ctr"/>
            <a:r>
              <a:rPr lang="en-US" sz="2000" b="1" dirty="0" err="1" smtClean="0">
                <a:solidFill>
                  <a:schemeClr val="bg1"/>
                </a:solidFill>
                <a:latin typeface="Times New Roman" panose="02020603050405020304" pitchFamily="18" charset="0"/>
                <a:cs typeface="Times New Roman" panose="02020603050405020304" pitchFamily="18" charset="0"/>
              </a:rPr>
              <a:t>Diabetologist</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8656322" y="3380068"/>
            <a:ext cx="2255520" cy="731521"/>
          </a:xfrm>
          <a:custGeom>
            <a:avLst/>
            <a:gdLst/>
            <a:ahLst/>
            <a:cxnLst/>
            <a:rect l="l" t="t" r="r" b="b"/>
            <a:pathLst>
              <a:path w="3430723" h="1424917">
                <a:moveTo>
                  <a:pt x="0" y="0"/>
                </a:moveTo>
                <a:lnTo>
                  <a:pt x="3430723" y="0"/>
                </a:lnTo>
                <a:lnTo>
                  <a:pt x="3430723" y="1424917"/>
                </a:lnTo>
                <a:lnTo>
                  <a:pt x="0" y="1424917"/>
                </a:lnTo>
                <a:lnTo>
                  <a:pt x="0" y="0"/>
                </a:lnTo>
                <a:close/>
              </a:path>
            </a:pathLst>
          </a:custGeom>
          <a:blipFill>
            <a:blip r:embed="rId3"/>
            <a:stretch>
              <a:fillRect t="-2599" b="-3014"/>
            </a:stretch>
          </a:blipFill>
        </p:spPr>
        <p:txBody>
          <a:bodyPr/>
          <a:lstStyle/>
          <a:p>
            <a:pPr algn="ct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787591" y="3525585"/>
            <a:ext cx="1923953" cy="400110"/>
          </a:xfrm>
          <a:prstGeom prst="rect">
            <a:avLst/>
          </a:prstGeom>
          <a:noFill/>
        </p:spPr>
        <p:txBody>
          <a:bodyPr wrap="square" rtlCol="0">
            <a:spAutoFit/>
          </a:bodyPr>
          <a:lstStyle/>
          <a:p>
            <a:pPr algn="ctr"/>
            <a:r>
              <a:rPr lang="en-US" sz="2000" b="1" dirty="0" smtClean="0">
                <a:solidFill>
                  <a:schemeClr val="bg1"/>
                </a:solidFill>
                <a:latin typeface="Times New Roman" panose="02020603050405020304" pitchFamily="18" charset="0"/>
                <a:cs typeface="Times New Roman" panose="02020603050405020304" pitchFamily="18" charset="0"/>
              </a:rPr>
              <a:t>Endocrinologist</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16" name="Freeform 15"/>
          <p:cNvSpPr/>
          <p:nvPr/>
        </p:nvSpPr>
        <p:spPr>
          <a:xfrm>
            <a:off x="8656321" y="5421875"/>
            <a:ext cx="2255520" cy="731521"/>
          </a:xfrm>
          <a:custGeom>
            <a:avLst/>
            <a:gdLst/>
            <a:ahLst/>
            <a:cxnLst/>
            <a:rect l="l" t="t" r="r" b="b"/>
            <a:pathLst>
              <a:path w="3430723" h="1424917">
                <a:moveTo>
                  <a:pt x="0" y="0"/>
                </a:moveTo>
                <a:lnTo>
                  <a:pt x="3430723" y="0"/>
                </a:lnTo>
                <a:lnTo>
                  <a:pt x="3430723" y="1424917"/>
                </a:lnTo>
                <a:lnTo>
                  <a:pt x="0" y="1424917"/>
                </a:lnTo>
                <a:lnTo>
                  <a:pt x="0" y="0"/>
                </a:lnTo>
                <a:close/>
              </a:path>
            </a:pathLst>
          </a:custGeom>
          <a:blipFill>
            <a:blip r:embed="rId3"/>
            <a:stretch>
              <a:fillRect t="-2599" b="-3014"/>
            </a:stretch>
          </a:blipFill>
        </p:spPr>
        <p:txBody>
          <a:bodyPr/>
          <a:lstStyle/>
          <a:p>
            <a:pPr algn="ct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787591" y="5587580"/>
            <a:ext cx="1994263" cy="400110"/>
          </a:xfrm>
          <a:prstGeom prst="rect">
            <a:avLst/>
          </a:prstGeom>
          <a:noFill/>
        </p:spPr>
        <p:txBody>
          <a:bodyPr wrap="square" rtlCol="0">
            <a:spAutoFit/>
          </a:bodyPr>
          <a:lstStyle/>
          <a:p>
            <a:pPr algn="ctr"/>
            <a:r>
              <a:rPr lang="en-US" sz="2000" b="1" dirty="0" smtClean="0">
                <a:solidFill>
                  <a:schemeClr val="bg1"/>
                </a:solidFill>
                <a:latin typeface="Times New Roman" panose="02020603050405020304" pitchFamily="18" charset="0"/>
                <a:cs typeface="Times New Roman" panose="02020603050405020304" pitchFamily="18" charset="0"/>
              </a:rPr>
              <a:t>Pharmacist</a:t>
            </a:r>
            <a:endParaRPr lang="en-IN" sz="2000" b="1" dirty="0">
              <a:solidFill>
                <a:schemeClr val="bg1"/>
              </a:solidFill>
              <a:latin typeface="Times New Roman" panose="02020603050405020304" pitchFamily="18" charset="0"/>
              <a:cs typeface="Times New Roman" panose="02020603050405020304" pitchFamily="18" charset="0"/>
            </a:endParaRPr>
          </a:p>
        </p:txBody>
      </p:sp>
      <p:sp>
        <p:nvSpPr>
          <p:cNvPr id="18" name="Freeform 17"/>
          <p:cNvSpPr/>
          <p:nvPr/>
        </p:nvSpPr>
        <p:spPr>
          <a:xfrm>
            <a:off x="9233458" y="4450433"/>
            <a:ext cx="1102528" cy="1206244"/>
          </a:xfrm>
          <a:custGeom>
            <a:avLst/>
            <a:gdLst/>
            <a:ahLst/>
            <a:cxnLst/>
            <a:rect l="l" t="t" r="r" b="b"/>
            <a:pathLst>
              <a:path w="1682541" h="1682541">
                <a:moveTo>
                  <a:pt x="0" y="0"/>
                </a:moveTo>
                <a:lnTo>
                  <a:pt x="1682541" y="0"/>
                </a:lnTo>
                <a:lnTo>
                  <a:pt x="1682541" y="1682541"/>
                </a:lnTo>
                <a:lnTo>
                  <a:pt x="0" y="1682541"/>
                </a:lnTo>
                <a:lnTo>
                  <a:pt x="0" y="0"/>
                </a:lnTo>
                <a:close/>
              </a:path>
            </a:pathLst>
          </a:custGeom>
          <a:blipFill>
            <a:blip r:embed="rId4"/>
            <a:stretch>
              <a:fillRect/>
            </a:stretch>
          </a:blipFill>
        </p:spPr>
        <p:txBody>
          <a:bodyPr/>
          <a:lstStyle/>
          <a:p>
            <a:endParaRPr lang="en-IN"/>
          </a:p>
        </p:txBody>
      </p:sp>
      <p:sp>
        <p:nvSpPr>
          <p:cNvPr id="19" name="Freeform 18"/>
          <p:cNvSpPr/>
          <p:nvPr/>
        </p:nvSpPr>
        <p:spPr>
          <a:xfrm>
            <a:off x="9198303" y="2393193"/>
            <a:ext cx="1102528" cy="1206244"/>
          </a:xfrm>
          <a:custGeom>
            <a:avLst/>
            <a:gdLst/>
            <a:ahLst/>
            <a:cxnLst/>
            <a:rect l="l" t="t" r="r" b="b"/>
            <a:pathLst>
              <a:path w="1682541" h="1682541">
                <a:moveTo>
                  <a:pt x="0" y="0"/>
                </a:moveTo>
                <a:lnTo>
                  <a:pt x="1682541" y="0"/>
                </a:lnTo>
                <a:lnTo>
                  <a:pt x="1682541" y="1682541"/>
                </a:lnTo>
                <a:lnTo>
                  <a:pt x="0" y="1682541"/>
                </a:lnTo>
                <a:lnTo>
                  <a:pt x="0" y="0"/>
                </a:lnTo>
                <a:close/>
              </a:path>
            </a:pathLst>
          </a:custGeom>
          <a:blipFill>
            <a:blip r:embed="rId4"/>
            <a:stretch>
              <a:fillRect/>
            </a:stretch>
          </a:blipFill>
        </p:spPr>
        <p:txBody>
          <a:bodyPr/>
          <a:lstStyle/>
          <a:p>
            <a:endParaRPr lang="en-IN"/>
          </a:p>
        </p:txBody>
      </p:sp>
      <p:pic>
        <p:nvPicPr>
          <p:cNvPr id="1028" name="Picture 4" descr="Free vector hand drawn doctor cartoon illustration"/>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4479" t="4881" r="21550" b="3727"/>
          <a:stretch/>
        </p:blipFill>
        <p:spPr bwMode="auto">
          <a:xfrm>
            <a:off x="9271781" y="2522994"/>
            <a:ext cx="955571" cy="959604"/>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2" name="Freeform 21"/>
          <p:cNvSpPr/>
          <p:nvPr/>
        </p:nvSpPr>
        <p:spPr>
          <a:xfrm>
            <a:off x="9278605" y="132698"/>
            <a:ext cx="1102528" cy="1206244"/>
          </a:xfrm>
          <a:custGeom>
            <a:avLst/>
            <a:gdLst/>
            <a:ahLst/>
            <a:cxnLst/>
            <a:rect l="l" t="t" r="r" b="b"/>
            <a:pathLst>
              <a:path w="1682541" h="1682541">
                <a:moveTo>
                  <a:pt x="0" y="0"/>
                </a:moveTo>
                <a:lnTo>
                  <a:pt x="1682541" y="0"/>
                </a:lnTo>
                <a:lnTo>
                  <a:pt x="1682541" y="1682541"/>
                </a:lnTo>
                <a:lnTo>
                  <a:pt x="0" y="1682541"/>
                </a:lnTo>
                <a:lnTo>
                  <a:pt x="0" y="0"/>
                </a:lnTo>
                <a:close/>
              </a:path>
            </a:pathLst>
          </a:custGeom>
          <a:blipFill>
            <a:blip r:embed="rId4"/>
            <a:stretch>
              <a:fillRect/>
            </a:stretch>
          </a:blipFill>
        </p:spPr>
        <p:txBody>
          <a:bodyPr/>
          <a:lstStyle/>
          <a:p>
            <a:endParaRPr lang="en-IN"/>
          </a:p>
        </p:txBody>
      </p:sp>
      <p:pic>
        <p:nvPicPr>
          <p:cNvPr id="1030" name="Picture 6" descr="5 Questions Your Doctor Wishes You'd Ask"/>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379163" y="217714"/>
            <a:ext cx="921668" cy="978243"/>
          </a:xfrm>
          <a:prstGeom prst="ellipse">
            <a:avLst/>
          </a:prstGeom>
          <a:ln w="190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848FCF5-0782-5066-714B-E065B8B47B82}"/>
              </a:ext>
            </a:extLst>
          </p:cNvPr>
          <p:cNvSpPr/>
          <p:nvPr/>
        </p:nvSpPr>
        <p:spPr>
          <a:xfrm>
            <a:off x="7512130" y="-48932"/>
            <a:ext cx="4683469" cy="6858000"/>
          </a:xfrm>
          <a:prstGeom prst="rect">
            <a:avLst/>
          </a:prstGeom>
          <a:solidFill>
            <a:srgbClr val="1C75BC">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p:cNvSpPr/>
          <p:nvPr/>
        </p:nvSpPr>
        <p:spPr>
          <a:xfrm>
            <a:off x="644718" y="5587580"/>
            <a:ext cx="5006563" cy="369332"/>
          </a:xfrm>
          <a:prstGeom prst="rect">
            <a:avLst/>
          </a:prstGeom>
          <a:ln>
            <a:solidFill>
              <a:srgbClr val="0563C1"/>
            </a:solidFill>
          </a:ln>
        </p:spPr>
        <p:txBody>
          <a:bodyPr wrap="none">
            <a:spAutoFit/>
          </a:bodyPr>
          <a:lstStyle/>
          <a:p>
            <a:r>
              <a:rPr lang="en-US" dirty="0"/>
              <a:t>With AI reference info- </a:t>
            </a:r>
            <a:r>
              <a:rPr lang="en-US" dirty="0">
                <a:hlinkClick r:id="rId7"/>
              </a:rPr>
              <a:t>https://bard.google.com/</a:t>
            </a:r>
            <a:endParaRPr lang="en-IN" dirty="0"/>
          </a:p>
        </p:txBody>
      </p:sp>
    </p:spTree>
    <p:extLst>
      <p:ext uri="{BB962C8B-B14F-4D97-AF65-F5344CB8AC3E}">
        <p14:creationId xmlns:p14="http://schemas.microsoft.com/office/powerpoint/2010/main" val="353207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Custom 5">
      <a:dk1>
        <a:srgbClr val="171616"/>
      </a:dk1>
      <a:lt1>
        <a:sysClr val="window" lastClr="FFFFFF"/>
      </a:lt1>
      <a:dk2>
        <a:srgbClr val="44546A"/>
      </a:dk2>
      <a:lt2>
        <a:srgbClr val="E7E6E6"/>
      </a:lt2>
      <a:accent1>
        <a:srgbClr val="0563C1"/>
      </a:accent1>
      <a:accent2>
        <a:srgbClr val="5679B2"/>
      </a:accent2>
      <a:accent3>
        <a:srgbClr val="ED7D31"/>
      </a:accent3>
      <a:accent4>
        <a:srgbClr val="8EAADB"/>
      </a:accent4>
      <a:accent5>
        <a:srgbClr val="ADC5CB"/>
      </a:accent5>
      <a:accent6>
        <a:srgbClr val="FBE5D5"/>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2137</TotalTime>
  <Words>2181</Words>
  <Application>Microsoft Office PowerPoint</Application>
  <PresentationFormat>Widescreen</PresentationFormat>
  <Paragraphs>294</Paragraphs>
  <Slides>40</Slides>
  <Notes>26</Notes>
  <HiddenSlides>17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 (Body)</vt:lpstr>
      <vt:lpstr>Calibri</vt:lpstr>
      <vt:lpstr>Corben</vt:lpstr>
      <vt:lpstr>Nobile</vt:lpstr>
      <vt:lpstr>Times New Roman</vt:lpstr>
      <vt:lpstr>Custom Design</vt:lpstr>
      <vt:lpstr>PowerPoint Presentation</vt:lpstr>
      <vt:lpstr>Brandex (Sitagliptin + Metformin)</vt:lpstr>
      <vt:lpstr>1. BRAND PURPOSE</vt:lpstr>
      <vt:lpstr>1. BRAND PURPOSE</vt:lpstr>
      <vt:lpstr>Brandex (Sitagliptin + Metformin)</vt:lpstr>
      <vt:lpstr>2  KNOW YOUR AUDIENCE </vt:lpstr>
      <vt:lpstr>2. TARGETED AUDIENCE</vt:lpstr>
      <vt:lpstr>Brandex (Sitagliptin + Metformin)</vt:lpstr>
      <vt:lpstr>2. SOME MORE INFO</vt:lpstr>
      <vt:lpstr>1. MARKET FOR DIABETIC DRUG IN INDIA (STATE WISE)</vt:lpstr>
      <vt:lpstr>PowerPoint Presentation</vt:lpstr>
      <vt:lpstr>Brandex (Sitagliptin + Metformin)</vt:lpstr>
      <vt:lpstr>2. HIGHEST PREVELACE OF        DIABETES IN MAHARASHTRA</vt:lpstr>
      <vt:lpstr>Brandex (Sitagliptin + Metformin)</vt:lpstr>
      <vt:lpstr>1. Competitor price analysis</vt:lpstr>
      <vt:lpstr>Brandex (Sitagliptin + Metformin)</vt:lpstr>
      <vt:lpstr>1. Determining USP</vt:lpstr>
      <vt:lpstr>Brandex (Sitagliptin + Metformin)</vt:lpstr>
      <vt:lpstr>1. BRAND HEALTH EVALUATION</vt:lpstr>
      <vt:lpstr>Brandex (Sitagliptin + Metformin)</vt:lpstr>
      <vt:lpstr>1. PHARMACEUTICAL PRODUCT DATA ANALYSIS</vt:lpstr>
      <vt:lpstr>Brandex (Sitagliptin + Metformin)</vt:lpstr>
      <vt:lpstr>1. Sales force managing</vt:lpstr>
      <vt:lpstr>Brandex (Sitagliptin + Metformin)</vt:lpstr>
      <vt:lpstr>1. INTERACTION WITH CUSTOMER </vt:lpstr>
      <vt:lpstr>1. TRAINING OF SALES PEOPLE</vt:lpstr>
      <vt:lpstr>1. How I Generated ANS</vt:lpstr>
      <vt:lpstr>Brandex (Sitagliptin + Metformin)</vt:lpstr>
      <vt:lpstr>                                Introduction: Briefly introduce the drug and its generic name (sitagliptin). Provide a quick overview of the therapeutic class (e.g., Dipeptidyl peptidase-4 (DPP-4) inhibitors). Indications: Clearly state the approved indications for the drug. Highlight conditions or diseases for which sitagliptin is proven to be effective. Mechanism of Action: Explain how sitagliptin works in the body. Focus on its mechanism of action as a DPP-4 inhibitor, which helps regulate blood sugar levels. Efficacy and Clinical Studies: Summarize key clinical studies supporting the efficacy of sitagliptin. Include relevant data on its impact on glycemic control, patient outcomes, and any comparative studies with other treatments. Dosage and Administration: Provide clear and concise information on recommended dosage. Explain the administration guidelines, including whether it should be taken with or without food and any specific considerations. Safety Profile: Present information on the safety profile, including common and serious side effects. Discuss contraindications and precautions, such as specific patient populations to avoid. Drug Interactions: Highlight potential drug interactions with other commonly prescribed medications. Emphasize the importance of reviewing patients' current medication regimens to avoid adverse effects. Patient Counseling: Include key points for healthcare providers to discuss with patients, such as adherence to treatment, monitoring blood sugar levels, and recognizing signs of adverse reactions. Market Positioning: Provide information on how the drug positions itself in the market compared to other similar medications. Discuss any unique features or advantages that make it a preferred choice. Promotional Materials and Samples: Showcase any available promotional materials, such as brochures or pamphlets, that medical representatives can use in their interactions with healthcare professionals. Mention if there are samples available for distribution. Q&amp;A and Discussion: Allocate time for questions and answers to address any queries or concerns medical representatives might have. Encourage an open discussion to enhance understanding and confidence in promoting the drug.</vt:lpstr>
      <vt:lpstr>1. Sales training material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madhusudan mantri</dc:creator>
  <cp:lastModifiedBy>Lenovo</cp:lastModifiedBy>
  <cp:revision>54</cp:revision>
  <dcterms:created xsi:type="dcterms:W3CDTF">2023-12-11T04:45:05Z</dcterms:created>
  <dcterms:modified xsi:type="dcterms:W3CDTF">2024-01-20T05:41:23Z</dcterms:modified>
</cp:coreProperties>
</file>